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22"/>
  </p:notesMasterIdLst>
  <p:sldIdLst>
    <p:sldId id="256" r:id="rId2"/>
    <p:sldId id="257" r:id="rId3"/>
    <p:sldId id="271" r:id="rId4"/>
    <p:sldId id="279" r:id="rId5"/>
    <p:sldId id="263" r:id="rId6"/>
    <p:sldId id="280" r:id="rId7"/>
    <p:sldId id="281" r:id="rId8"/>
    <p:sldId id="261" r:id="rId9"/>
    <p:sldId id="273" r:id="rId10"/>
    <p:sldId id="283" r:id="rId11"/>
    <p:sldId id="258" r:id="rId12"/>
    <p:sldId id="259" r:id="rId13"/>
    <p:sldId id="264" r:id="rId14"/>
    <p:sldId id="265" r:id="rId15"/>
    <p:sldId id="260" r:id="rId16"/>
    <p:sldId id="272" r:id="rId17"/>
    <p:sldId id="282" r:id="rId18"/>
    <p:sldId id="269" r:id="rId19"/>
    <p:sldId id="278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Datos\Humberto\HumbertoColman\Works\Estudios%20Economicos\Investigaciones\Crec_Desig_Po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06797369224493"/>
          <c:y val="4.3111346975044956E-2"/>
          <c:w val="0.83063189504718749"/>
          <c:h val="0.79154394885592028"/>
        </c:manualLayout>
      </c:layout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Agriculture GDP Growth</c:v>
                </c:pt>
              </c:strCache>
            </c:strRef>
          </c:tx>
          <c:spPr>
            <a:ln w="25386">
              <a:solidFill>
                <a:srgbClr val="DD0806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7.2100313479623784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458783629674947E-3"/>
                  <c:y val="-6.8965517241379309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8.7774294670846395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29391814837467E-3"/>
                  <c:y val="-1.2539184952978056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28192650127627E-3"/>
                  <c:y val="-5.9561128526645794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8275270177804948E-2"/>
                  <c:y val="-6.2695924764890221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0458783629674947E-3"/>
                  <c:y val="2.194357366771162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10344827586206895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5229391814837467E-3"/>
                  <c:y val="1.5673981191222569E-2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5229391814838582E-3"/>
                  <c:y val="-0.10031347962382445"/>
                </c:manualLayout>
              </c:layout>
              <c:dLblPos val="b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6">
                <a:noFill/>
              </a:ln>
            </c:sp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2013E</c:v>
                </c:pt>
              </c:strCache>
            </c:strRef>
          </c:cat>
          <c:val>
            <c:numRef>
              <c:f>Hoja1!$B$2:$M$2</c:f>
              <c:numCache>
                <c:formatCode>0.0%</c:formatCode>
                <c:ptCount val="12"/>
                <c:pt idx="0">
                  <c:v>4.8619124355612199E-2</c:v>
                </c:pt>
                <c:pt idx="1">
                  <c:v>0.11771552984443702</c:v>
                </c:pt>
                <c:pt idx="2">
                  <c:v>2.9514906738615301E-2</c:v>
                </c:pt>
                <c:pt idx="3">
                  <c:v>-5.4233756915149908E-2</c:v>
                </c:pt>
                <c:pt idx="4">
                  <c:v>1.2210754739963324E-2</c:v>
                </c:pt>
                <c:pt idx="5">
                  <c:v>0.24100000000220831</c:v>
                </c:pt>
                <c:pt idx="6">
                  <c:v>0.104999999872504</c:v>
                </c:pt>
                <c:pt idx="7">
                  <c:v>-0.24999999998758046</c:v>
                </c:pt>
                <c:pt idx="8">
                  <c:v>0.49850000013618201</c:v>
                </c:pt>
                <c:pt idx="9">
                  <c:v>6.9999999902759735E-2</c:v>
                </c:pt>
                <c:pt idx="10">
                  <c:v>-0.28300000000000008</c:v>
                </c:pt>
                <c:pt idx="11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Total GDP Growth</c:v>
                </c:pt>
              </c:strCache>
            </c:strRef>
          </c:tx>
          <c:spPr>
            <a:ln w="25386">
              <a:solidFill>
                <a:srgbClr val="0000D4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5229391814837467E-3"/>
                  <c:y val="8.4639498432601962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229391814837747E-3"/>
                  <c:y val="0.10031347962382445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146959074187281E-3"/>
                  <c:y val="0.10031347962382445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9.4043887147334856E-3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1.5673981191222569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229391814837467E-3"/>
                  <c:y val="1.880877742946711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229391814837467E-3"/>
                  <c:y val="8.1504702194357515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6">
                <a:noFill/>
              </a:ln>
            </c:sp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Hoja1!$B$1:$M$1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2013E</c:v>
                </c:pt>
              </c:strCache>
            </c:strRef>
          </c:cat>
          <c:val>
            <c:numRef>
              <c:f>Hoja1!$B$3:$M$3</c:f>
              <c:numCache>
                <c:formatCode>0.0%</c:formatCode>
                <c:ptCount val="12"/>
                <c:pt idx="0">
                  <c:v>-2.1404395033330957E-4</c:v>
                </c:pt>
                <c:pt idx="1">
                  <c:v>4.3207454855496388E-2</c:v>
                </c:pt>
                <c:pt idx="2">
                  <c:v>4.0574183636285156E-2</c:v>
                </c:pt>
                <c:pt idx="3">
                  <c:v>2.13349066460406E-2</c:v>
                </c:pt>
                <c:pt idx="4">
                  <c:v>4.8071171927070798E-2</c:v>
                </c:pt>
                <c:pt idx="5">
                  <c:v>5.4216228722020601E-2</c:v>
                </c:pt>
                <c:pt idx="6">
                  <c:v>6.3591207932471375E-2</c:v>
                </c:pt>
                <c:pt idx="7">
                  <c:v>-3.9656954640880794E-2</c:v>
                </c:pt>
                <c:pt idx="8">
                  <c:v>0.13093001522724301</c:v>
                </c:pt>
                <c:pt idx="9">
                  <c:v>4.3406881646874222E-2</c:v>
                </c:pt>
                <c:pt idx="10">
                  <c:v>-1.2131018921478396E-2</c:v>
                </c:pt>
                <c:pt idx="11">
                  <c:v>0.12961417525079988</c:v>
                </c:pt>
              </c:numCache>
            </c:numRef>
          </c:val>
        </c:ser>
        <c:dLbls/>
        <c:marker val="1"/>
        <c:axId val="76644736"/>
        <c:axId val="76646272"/>
      </c:lineChart>
      <c:catAx>
        <c:axId val="76644736"/>
        <c:scaling>
          <c:orientation val="minMax"/>
        </c:scaling>
        <c:axPos val="b"/>
        <c:numFmt formatCode="General" sourceLinked="1"/>
        <c:majorTickMark val="none"/>
        <c:tickLblPos val="low"/>
        <c:spPr>
          <a:ln w="3174">
            <a:solidFill>
              <a:srgbClr val="808080"/>
            </a:solidFill>
            <a:prstDash val="solid"/>
          </a:ln>
        </c:spPr>
        <c:crossAx val="76646272"/>
        <c:crosses val="autoZero"/>
        <c:auto val="1"/>
        <c:lblAlgn val="ctr"/>
        <c:lblOffset val="100"/>
      </c:catAx>
      <c:valAx>
        <c:axId val="76646272"/>
        <c:scaling>
          <c:orientation val="minMax"/>
        </c:scaling>
        <c:axPos val="l"/>
        <c:numFmt formatCode="0%" sourceLinked="0"/>
        <c:maj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crossAx val="76644736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15972878390201228"/>
          <c:y val="0.65586685642195264"/>
          <c:w val="0.41052636050551555"/>
          <c:h val="0.17996581918972837"/>
        </c:manualLayout>
      </c:layout>
      <c:spPr>
        <a:noFill/>
        <a:ln w="25386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600">
          <a:latin typeface="+mj-lt"/>
          <a:cs typeface="Times New Roman" pitchFamily="18" charset="0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title>
      <c:tx>
        <c:rich>
          <a:bodyPr/>
          <a:lstStyle/>
          <a:p>
            <a:pPr>
              <a:defRPr sz="1800"/>
            </a:pPr>
            <a:r>
              <a:rPr lang="es-PY" sz="1800" dirty="0" smtClean="0"/>
              <a:t>Resultado Fiscal Administración Central </a:t>
            </a:r>
          </a:p>
          <a:p>
            <a:pPr>
              <a:defRPr sz="1800"/>
            </a:pPr>
            <a:r>
              <a:rPr lang="es-PY" sz="1800" dirty="0" smtClean="0"/>
              <a:t>% PIB</a:t>
            </a:r>
            <a:endParaRPr lang="es-PY" sz="1800" dirty="0"/>
          </a:p>
        </c:rich>
      </c:tx>
      <c:layout>
        <c:manualLayout>
          <c:xMode val="edge"/>
          <c:yMode val="edge"/>
          <c:x val="0.55722530422333572"/>
          <c:y val="4.7355958958168902E-2"/>
        </c:manualLayout>
      </c:layout>
    </c:title>
    <c:plotArea>
      <c:layout>
        <c:manualLayout>
          <c:layoutTarget val="inner"/>
          <c:xMode val="edge"/>
          <c:yMode val="edge"/>
          <c:x val="3.9334188340093855E-2"/>
          <c:y val="5.991782253614774E-2"/>
          <c:w val="0.92830330867732413"/>
          <c:h val="0.84520618923914159"/>
        </c:manualLayout>
      </c:layout>
      <c:barChart>
        <c:barDir val="col"/>
        <c:grouping val="clustered"/>
        <c:ser>
          <c:idx val="0"/>
          <c:order val="0"/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Hoja1!$A$1:$G$1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2013E</c:v>
                </c:pt>
              </c:strCache>
            </c:strRef>
          </c:cat>
          <c:val>
            <c:numRef>
              <c:f>Hoja1!$A$2:$G$2</c:f>
              <c:numCache>
                <c:formatCode>0.0%</c:formatCode>
                <c:ptCount val="7"/>
                <c:pt idx="0">
                  <c:v>9.0000000000000028E-3</c:v>
                </c:pt>
                <c:pt idx="1">
                  <c:v>2.3E-2</c:v>
                </c:pt>
                <c:pt idx="2">
                  <c:v>1.0000000000000041E-3</c:v>
                </c:pt>
                <c:pt idx="3">
                  <c:v>1.2E-2</c:v>
                </c:pt>
                <c:pt idx="4">
                  <c:v>7.0000000000000114E-3</c:v>
                </c:pt>
                <c:pt idx="5">
                  <c:v>-1.7000000000000001E-2</c:v>
                </c:pt>
                <c:pt idx="6">
                  <c:v>-1.6000000000000021E-2</c:v>
                </c:pt>
              </c:numCache>
            </c:numRef>
          </c:val>
        </c:ser>
        <c:dLbls/>
        <c:gapWidth val="63"/>
        <c:axId val="79513856"/>
        <c:axId val="79515648"/>
      </c:barChart>
      <c:catAx>
        <c:axId val="79513856"/>
        <c:scaling>
          <c:orientation val="minMax"/>
        </c:scaling>
        <c:axPos val="b"/>
        <c:numFmt formatCode="General" sourceLinked="1"/>
        <c:majorTickMark val="none"/>
        <c:tickLblPos val="low"/>
        <c:txPr>
          <a:bodyPr/>
          <a:lstStyle/>
          <a:p>
            <a:pPr>
              <a:defRPr sz="1600"/>
            </a:pPr>
            <a:endParaRPr lang="es-ES"/>
          </a:p>
        </c:txPr>
        <c:crossAx val="79515648"/>
        <c:crosses val="autoZero"/>
        <c:auto val="1"/>
        <c:lblAlgn val="ctr"/>
        <c:lblOffset val="100"/>
      </c:catAx>
      <c:valAx>
        <c:axId val="79515648"/>
        <c:scaling>
          <c:orientation val="minMax"/>
        </c:scaling>
        <c:delete val="1"/>
        <c:axPos val="l"/>
        <c:numFmt formatCode="General" sourceLinked="0"/>
        <c:majorTickMark val="none"/>
        <c:tickLblPos val="none"/>
        <c:crossAx val="79513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4.1517096884108387E-2"/>
          <c:y val="5.2572296630123819E-2"/>
          <c:w val="0.91344204052024103"/>
          <c:h val="0.86118986252120422"/>
        </c:manualLayout>
      </c:layout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Privado</c:v>
                </c:pt>
              </c:strCache>
            </c:strRef>
          </c:tx>
          <c:dLbls>
            <c:showVal val="1"/>
          </c:dLbls>
          <c:cat>
            <c:numRef>
              <c:f>Hoja1!$A$2:$A$9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13.2</c:v>
                </c:pt>
                <c:pt idx="1">
                  <c:v>12.3</c:v>
                </c:pt>
                <c:pt idx="2">
                  <c:v>12.4</c:v>
                </c:pt>
                <c:pt idx="3">
                  <c:v>13.4</c:v>
                </c:pt>
                <c:pt idx="4" formatCode="0.0">
                  <c:v>15</c:v>
                </c:pt>
                <c:pt idx="5" formatCode="0.0">
                  <c:v>16.3</c:v>
                </c:pt>
                <c:pt idx="6" formatCode="0.0">
                  <c:v>17</c:v>
                </c:pt>
                <c:pt idx="7" formatCode="0.0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Público</c:v>
                </c:pt>
              </c:strCache>
            </c:strRef>
          </c:tx>
          <c:dLbls>
            <c:showVal val="1"/>
          </c:dLbls>
          <c:cat>
            <c:numRef>
              <c:f>Hoja1!$A$2:$A$9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Hoja1!$C$2:$C$9</c:f>
              <c:numCache>
                <c:formatCode>0.0</c:formatCode>
                <c:ptCount val="8"/>
                <c:pt idx="0">
                  <c:v>3.3</c:v>
                </c:pt>
                <c:pt idx="1">
                  <c:v>5.0999999999999996</c:v>
                </c:pt>
                <c:pt idx="2">
                  <c:v>4.9000000000000004</c:v>
                </c:pt>
                <c:pt idx="3">
                  <c:v>5</c:v>
                </c:pt>
                <c:pt idx="4">
                  <c:v>5</c:v>
                </c:pt>
                <c:pt idx="5">
                  <c:v>5.5</c:v>
                </c:pt>
                <c:pt idx="6">
                  <c:v>6</c:v>
                </c:pt>
                <c:pt idx="7">
                  <c:v>6.3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Var. Inventarios</c:v>
                </c:pt>
              </c:strCache>
            </c:strRef>
          </c:tx>
          <c:dLbls>
            <c:showVal val="1"/>
          </c:dLbls>
          <c:cat>
            <c:numRef>
              <c:f>Hoja1!$A$2:$A$9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Hoja1!$D$2:$D$9</c:f>
              <c:numCache>
                <c:formatCode>General</c:formatCode>
                <c:ptCount val="8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</c:numCache>
            </c:numRef>
          </c:val>
        </c:ser>
        <c:dLbls/>
        <c:overlap val="100"/>
        <c:axId val="83245312"/>
        <c:axId val="83252352"/>
      </c:barChart>
      <c:catAx>
        <c:axId val="83245312"/>
        <c:scaling>
          <c:orientation val="minMax"/>
        </c:scaling>
        <c:axPos val="b"/>
        <c:numFmt formatCode="General" sourceLinked="1"/>
        <c:tickLblPos val="nextTo"/>
        <c:crossAx val="83252352"/>
        <c:crosses val="autoZero"/>
        <c:auto val="1"/>
        <c:lblAlgn val="ctr"/>
        <c:lblOffset val="100"/>
      </c:catAx>
      <c:valAx>
        <c:axId val="83252352"/>
        <c:scaling>
          <c:orientation val="minMax"/>
        </c:scaling>
        <c:axPos val="l"/>
        <c:numFmt formatCode="General" sourceLinked="1"/>
        <c:tickLblPos val="nextTo"/>
        <c:crossAx val="8324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8228273662528208E-2"/>
          <c:y val="0.16816892422209281"/>
          <c:w val="0.55258248688840206"/>
          <c:h val="0.1337586145783224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tx>
        <c:rich>
          <a:bodyPr/>
          <a:lstStyle/>
          <a:p>
            <a:pPr>
              <a:defRPr sz="1800" b="0"/>
            </a:pPr>
            <a:r>
              <a:rPr lang="es-PY" sz="1800" b="0" i="0" u="none" strike="noStrike" baseline="0" dirty="0" smtClean="0">
                <a:effectLst/>
              </a:rPr>
              <a:t>(% población)</a:t>
            </a:r>
            <a:endParaRPr lang="es-PY" sz="1800" b="0" dirty="0"/>
          </a:p>
        </c:rich>
      </c:tx>
      <c:layout>
        <c:manualLayout>
          <c:xMode val="edge"/>
          <c:yMode val="edge"/>
          <c:x val="0.68294500119303292"/>
          <c:y val="0.19889502762430941"/>
        </c:manualLayout>
      </c:layout>
    </c:title>
    <c:plotArea>
      <c:layout>
        <c:manualLayout>
          <c:layoutTarget val="inner"/>
          <c:xMode val="edge"/>
          <c:yMode val="edge"/>
          <c:x val="0.10003018372703416"/>
          <c:y val="4.2141294838145819E-2"/>
          <c:w val="0.88320734908135901"/>
          <c:h val="0.82600284339458174"/>
        </c:manualLayout>
      </c:layout>
      <c:barChart>
        <c:barDir val="col"/>
        <c:grouping val="clustered"/>
        <c:ser>
          <c:idx val="0"/>
          <c:order val="0"/>
          <c:tx>
            <c:strRef>
              <c:f>poverty!$B$1</c:f>
              <c:strCache>
                <c:ptCount val="1"/>
                <c:pt idx="0">
                  <c:v>Población pobre</c:v>
                </c:pt>
              </c:strCache>
            </c:strRef>
          </c:tx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poverty!$A$2:$A$11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poverty!$B$2:$B$11</c:f>
              <c:numCache>
                <c:formatCode>0.0</c:formatCode>
                <c:ptCount val="10"/>
                <c:pt idx="0">
                  <c:v>49.7</c:v>
                </c:pt>
                <c:pt idx="1">
                  <c:v>44</c:v>
                </c:pt>
                <c:pt idx="2">
                  <c:v>41.3</c:v>
                </c:pt>
                <c:pt idx="3">
                  <c:v>38.6</c:v>
                </c:pt>
                <c:pt idx="4">
                  <c:v>43.7</c:v>
                </c:pt>
                <c:pt idx="5">
                  <c:v>41.20000000000001</c:v>
                </c:pt>
                <c:pt idx="6">
                  <c:v>37.9</c:v>
                </c:pt>
                <c:pt idx="7">
                  <c:v>35.100000000000009</c:v>
                </c:pt>
                <c:pt idx="8">
                  <c:v>34.67</c:v>
                </c:pt>
                <c:pt idx="9">
                  <c:v>32.4</c:v>
                </c:pt>
              </c:numCache>
            </c:numRef>
          </c:val>
        </c:ser>
        <c:ser>
          <c:idx val="1"/>
          <c:order val="1"/>
          <c:tx>
            <c:strRef>
              <c:f>poverty!$C$1</c:f>
              <c:strCache>
                <c:ptCount val="1"/>
                <c:pt idx="0">
                  <c:v>Pobreza extrema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dLbls>
            <c:dLbl>
              <c:idx val="0"/>
              <c:layout>
                <c:manualLayout>
                  <c:x val="1.6666666666666736E-2"/>
                  <c:y val="4.629629629629671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388888888888902E-2"/>
                  <c:y val="-1.85185185185186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poverty!$A$2:$A$11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poverty!$C$2:$C$11</c:f>
              <c:numCache>
                <c:formatCode>0.0</c:formatCode>
                <c:ptCount val="10"/>
                <c:pt idx="0">
                  <c:v>24.378757129274661</c:v>
                </c:pt>
                <c:pt idx="1">
                  <c:v>21.231652479468185</c:v>
                </c:pt>
                <c:pt idx="2">
                  <c:v>18.281324507857089</c:v>
                </c:pt>
                <c:pt idx="3">
                  <c:v>16.484913178000415</c:v>
                </c:pt>
                <c:pt idx="4">
                  <c:v>23.73866669589367</c:v>
                </c:pt>
                <c:pt idx="5">
                  <c:v>23.191700479669372</c:v>
                </c:pt>
                <c:pt idx="6">
                  <c:v>19.010756698177786</c:v>
                </c:pt>
                <c:pt idx="7">
                  <c:v>18.820409541678202</c:v>
                </c:pt>
                <c:pt idx="8">
                  <c:v>19.399999999999999</c:v>
                </c:pt>
                <c:pt idx="9">
                  <c:v>18</c:v>
                </c:pt>
              </c:numCache>
            </c:numRef>
          </c:val>
        </c:ser>
        <c:dLbls/>
        <c:gapWidth val="56"/>
        <c:axId val="72173824"/>
        <c:axId val="72404992"/>
      </c:barChart>
      <c:catAx>
        <c:axId val="72173824"/>
        <c:scaling>
          <c:orientation val="minMax"/>
        </c:scaling>
        <c:axPos val="b"/>
        <c:numFmt formatCode="General" sourceLinked="1"/>
        <c:tickLblPos val="nextTo"/>
        <c:crossAx val="72404992"/>
        <c:crosses val="autoZero"/>
        <c:auto val="1"/>
        <c:lblAlgn val="ctr"/>
        <c:lblOffset val="100"/>
      </c:catAx>
      <c:valAx>
        <c:axId val="72404992"/>
        <c:scaling>
          <c:orientation val="minMax"/>
        </c:scaling>
        <c:axPos val="l"/>
        <c:majorGridlines/>
        <c:numFmt formatCode="0.0" sourceLinked="1"/>
        <c:tickLblPos val="nextTo"/>
        <c:crossAx val="7217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268197725284337"/>
          <c:y val="7.3690215806357581E-2"/>
          <c:w val="0.60287357830271215"/>
          <c:h val="7.9471420239137475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7.3845377868691692E-2"/>
          <c:y val="5.8486334400944702E-2"/>
          <c:w val="0.85388946488450546"/>
          <c:h val="0.90791068638873962"/>
        </c:manualLayout>
      </c:layout>
      <c:barChart>
        <c:barDir val="col"/>
        <c:grouping val="stacked"/>
        <c:ser>
          <c:idx val="0"/>
          <c:order val="0"/>
          <c:tx>
            <c:strRef>
              <c:f>'[Gráfico en Microsoft PowerPoint]grafico y tablas'!$H$3</c:f>
              <c:strCache>
                <c:ptCount val="1"/>
                <c:pt idx="0">
                  <c:v>PIB_Base</c:v>
                </c:pt>
              </c:strCache>
            </c:strRef>
          </c:tx>
          <c:spPr>
            <a:solidFill>
              <a:schemeClr val="accent1"/>
            </a:solidFill>
          </c:spPr>
          <c:dLbls>
            <c:numFmt formatCode="0.0%" sourceLinked="0"/>
            <c:txPr>
              <a:bodyPr/>
              <a:lstStyle/>
              <a:p>
                <a:pPr>
                  <a:defRPr lang="es-PY" sz="1050" b="1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'[Gráfico en Microsoft PowerPoint]grafico y tablas'!$G$4:$G$15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'[Gráfico en Microsoft PowerPoint]grafico y tablas'!$H$4:$H$15</c:f>
              <c:numCache>
                <c:formatCode>0.00%</c:formatCode>
                <c:ptCount val="12"/>
                <c:pt idx="0">
                  <c:v>6.8000000000000019E-2</c:v>
                </c:pt>
                <c:pt idx="1">
                  <c:v>5.8000000000000003E-2</c:v>
                </c:pt>
                <c:pt idx="2">
                  <c:v>-3.7999999999999999E-2</c:v>
                </c:pt>
                <c:pt idx="3">
                  <c:v>0.15000000000000002</c:v>
                </c:pt>
                <c:pt idx="4">
                  <c:v>4.0000000000000008E-2</c:v>
                </c:pt>
                <c:pt idx="5" formatCode="0.0%">
                  <c:v>-1.2E-2</c:v>
                </c:pt>
                <c:pt idx="6" formatCode="0.0%">
                  <c:v>0.13</c:v>
                </c:pt>
                <c:pt idx="7" formatCode="0.0%">
                  <c:v>4.1080018257785962E-2</c:v>
                </c:pt>
                <c:pt idx="8" formatCode="0.0%">
                  <c:v>4.1156191097171176E-2</c:v>
                </c:pt>
                <c:pt idx="9" formatCode="0.0%">
                  <c:v>4.1000000000000002E-2</c:v>
                </c:pt>
                <c:pt idx="10" formatCode="0.0%">
                  <c:v>4.1000000000000002E-2</c:v>
                </c:pt>
                <c:pt idx="11" formatCode="0.0%">
                  <c:v>4.1000000000000002E-2</c:v>
                </c:pt>
              </c:numCache>
            </c:numRef>
          </c:val>
        </c:ser>
        <c:ser>
          <c:idx val="1"/>
          <c:order val="1"/>
          <c:tx>
            <c:strRef>
              <c:f>'[Gráfico en Microsoft PowerPoint]grafico y tablas'!$I$3</c:f>
              <c:strCache>
                <c:ptCount val="1"/>
                <c:pt idx="0">
                  <c:v>PIB_Adicional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1"/>
              <c:delete val="1"/>
            </c:dLbl>
            <c:dLbl>
              <c:idx val="6"/>
              <c:delete val="1"/>
            </c:dLbl>
            <c:numFmt formatCode="0.0%" sourceLinked="0"/>
            <c:txPr>
              <a:bodyPr/>
              <a:lstStyle/>
              <a:p>
                <a:pPr>
                  <a:defRPr lang="es-PY"/>
                </a:pPr>
                <a:endParaRPr lang="es-ES"/>
              </a:p>
            </c:txPr>
            <c:showVal val="1"/>
          </c:dLbls>
          <c:cat>
            <c:numRef>
              <c:f>'[Gráfico en Microsoft PowerPoint]grafico y tablas'!$G$4:$G$15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'[Gráfico en Microsoft PowerPoint]grafico y tablas'!$J$4:$J$15</c:f>
              <c:numCache>
                <c:formatCode>General</c:formatCode>
                <c:ptCount val="12"/>
                <c:pt idx="6" formatCode="0.0%">
                  <c:v>0</c:v>
                </c:pt>
                <c:pt idx="7" formatCode="0.0%">
                  <c:v>6.9199817422140476E-3</c:v>
                </c:pt>
                <c:pt idx="8" formatCode="0.0%">
                  <c:v>2.5122551679625429E-2</c:v>
                </c:pt>
                <c:pt idx="9" formatCode="0.0%">
                  <c:v>2.7198527692779202E-2</c:v>
                </c:pt>
                <c:pt idx="10" formatCode="0.0%">
                  <c:v>2.4624588832696095E-2</c:v>
                </c:pt>
                <c:pt idx="11" formatCode="0.0%">
                  <c:v>2.6925013901688891E-2</c:v>
                </c:pt>
              </c:numCache>
            </c:numRef>
          </c:val>
        </c:ser>
        <c:dLbls/>
        <c:overlap val="100"/>
        <c:axId val="73099520"/>
        <c:axId val="73109504"/>
      </c:barChart>
      <c:catAx>
        <c:axId val="73099520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s-PY"/>
            </a:pPr>
            <a:endParaRPr lang="es-ES"/>
          </a:p>
        </c:txPr>
        <c:crossAx val="73109504"/>
        <c:crossesAt val="0"/>
        <c:auto val="1"/>
        <c:lblAlgn val="ctr"/>
        <c:lblOffset val="100"/>
      </c:catAx>
      <c:valAx>
        <c:axId val="73109504"/>
        <c:scaling>
          <c:orientation val="minMax"/>
        </c:scaling>
        <c:axPos val="l"/>
        <c:numFmt formatCode="0%" sourceLinked="0"/>
        <c:tickLblPos val="nextTo"/>
        <c:txPr>
          <a:bodyPr/>
          <a:lstStyle/>
          <a:p>
            <a:pPr>
              <a:defRPr lang="es-PY" sz="1600"/>
            </a:pPr>
            <a:endParaRPr lang="es-ES"/>
          </a:p>
        </c:txPr>
        <c:crossAx val="7309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627391784758996"/>
          <c:y val="8.9080778816362213E-2"/>
          <c:w val="0.32858983570725592"/>
          <c:h val="0.14998785222030075"/>
        </c:manualLayout>
      </c:layout>
      <c:txPr>
        <a:bodyPr/>
        <a:lstStyle/>
        <a:p>
          <a:pPr>
            <a:defRPr lang="es-PY" sz="1800"/>
          </a:pPr>
          <a:endParaRPr lang="es-ES"/>
        </a:p>
      </c:txPr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0.36299</cdr:x>
      <cdr:y>0.02723</cdr:y>
    </cdr:from>
    <cdr:to>
      <cdr:x>0.61509</cdr:x>
      <cdr:y>0.11474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47220" y="134430"/>
          <a:ext cx="288031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2000" dirty="0" smtClean="0"/>
            <a:t>% Inversión/PIB</a:t>
          </a:r>
          <a:endParaRPr lang="es-E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0.63742</cdr:x>
      <cdr:y>0.20696</cdr:y>
    </cdr:from>
    <cdr:to>
      <cdr:x>0.92167</cdr:x>
      <cdr:y>0.2902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411420" y="832543"/>
          <a:ext cx="2859110" cy="33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Y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32DEC-24B3-46DE-986F-CD51CEA3DD20}" type="datetimeFigureOut">
              <a:rPr lang="es-ES" smtClean="0"/>
              <a:pPr/>
              <a:t>28/11/2013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AC7B-9C9B-46E9-96AD-C6245D6BF81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652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4CD33-C109-4DA7-A218-A976EBD69352}" type="slidenum">
              <a:rPr lang="pt-BR"/>
              <a:pPr/>
              <a:t>6</a:t>
            </a:fld>
            <a:endParaRPr lang="pt-BR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189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25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491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80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506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7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12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7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98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15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483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1193254"/>
            <a:ext cx="10058400" cy="3131858"/>
          </a:xfrm>
        </p:spPr>
        <p:txBody>
          <a:bodyPr>
            <a:noAutofit/>
          </a:bodyPr>
          <a:lstStyle/>
          <a:p>
            <a:pPr algn="ctr"/>
            <a:r>
              <a:rPr lang="es-PY" sz="4800" b="1" dirty="0" smtClean="0"/>
              <a:t>EXPO MADE IN ITALY</a:t>
            </a:r>
            <a:r>
              <a:rPr lang="es-PY" sz="4000" b="1" dirty="0" smtClean="0"/>
              <a:t/>
            </a:r>
            <a:br>
              <a:rPr lang="es-PY" sz="4000" b="1" dirty="0" smtClean="0"/>
            </a:br>
            <a:r>
              <a:rPr lang="es-PY" sz="4000" b="1" dirty="0"/>
              <a:t/>
            </a:r>
            <a:br>
              <a:rPr lang="es-PY" sz="4000" b="1" dirty="0"/>
            </a:br>
            <a:r>
              <a:rPr lang="es-PY" sz="3200" b="1" dirty="0" smtClean="0"/>
              <a:t>MINISTERIO DE HACIENDA </a:t>
            </a:r>
            <a:endParaRPr lang="es-PY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anchor="b" anchorCtr="0"/>
          <a:lstStyle/>
          <a:p>
            <a:pPr algn="ctr"/>
            <a:r>
              <a:rPr lang="es-PY" dirty="0" smtClean="0">
                <a:solidFill>
                  <a:schemeClr val="tx1"/>
                </a:solidFill>
              </a:rPr>
              <a:t>27 DE NOVIEMBRE DE 2013</a:t>
            </a:r>
            <a:endParaRPr lang="es-PY" dirty="0">
              <a:solidFill>
                <a:schemeClr val="tx1"/>
              </a:solidFill>
            </a:endParaRPr>
          </a:p>
        </p:txBody>
      </p:sp>
      <p:pic>
        <p:nvPicPr>
          <p:cNvPr id="4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4"/>
          <p:cNvSpPr/>
          <p:nvPr/>
        </p:nvSpPr>
        <p:spPr>
          <a:xfrm>
            <a:off x="623392" y="2502319"/>
            <a:ext cx="4007877" cy="22145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lIns="57150" tIns="57150" rIns="57150" bIns="57150" spcCol="1270" anchor="t"/>
          <a:lstStyle/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MALA INFRAESTRUCTURA</a:t>
            </a:r>
          </a:p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4"/>
          <p:cNvSpPr/>
          <p:nvPr/>
        </p:nvSpPr>
        <p:spPr bwMode="auto">
          <a:xfrm>
            <a:off x="285710" y="5143512"/>
            <a:ext cx="11620581" cy="121444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lIns="80010" tIns="80010" rIns="80010" bIns="80010" spcCol="1270" anchor="t"/>
          <a:lstStyle/>
          <a:p>
            <a:pPr algn="ctr" defTabSz="9334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ESTABILIDAD MACROECONÓMICA</a:t>
            </a:r>
          </a:p>
          <a:p>
            <a:pPr algn="ctr" defTabSz="9334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4"/>
          <p:cNvSpPr/>
          <p:nvPr/>
        </p:nvSpPr>
        <p:spPr>
          <a:xfrm rot="16200000">
            <a:off x="5720092" y="-4053274"/>
            <a:ext cx="751817" cy="1143008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" lIns="57150" tIns="57150" rIns="57150" bIns="57150" spcCol="1270" anchor="ctr"/>
          <a:lstStyle/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CRECIMIENTO  ECONÓMICO EN PARAGUAY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 rot="5400000" flipH="1" flipV="1">
            <a:off x="2237709" y="4934417"/>
            <a:ext cx="357190" cy="1059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ounded Rectangle 4"/>
          <p:cNvSpPr/>
          <p:nvPr/>
        </p:nvSpPr>
        <p:spPr>
          <a:xfrm>
            <a:off x="4751852" y="2500306"/>
            <a:ext cx="3421515" cy="22145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lIns="57150" tIns="57150" rIns="57150" bIns="57150" spcCol="1270" anchor="t"/>
          <a:lstStyle/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BAJO CAPITAL HUMANO</a:t>
            </a:r>
          </a:p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4"/>
          <p:cNvSpPr/>
          <p:nvPr/>
        </p:nvSpPr>
        <p:spPr>
          <a:xfrm>
            <a:off x="8320206" y="2537213"/>
            <a:ext cx="3476649" cy="22145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horz" lIns="57150" tIns="57150" rIns="57150" bIns="57150" spcCol="1270" anchor="t"/>
          <a:lstStyle/>
          <a:p>
            <a:pPr algn="ctr" defTabSz="666750" eaLnBrk="0" latinLnBrk="1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BAJO AHORRO DOMESTICO</a:t>
            </a:r>
            <a:endParaRPr lang="en-US" sz="1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80 Grupo"/>
          <p:cNvGrpSpPr/>
          <p:nvPr/>
        </p:nvGrpSpPr>
        <p:grpSpPr>
          <a:xfrm>
            <a:off x="2639616" y="5665634"/>
            <a:ext cx="7429552" cy="386432"/>
            <a:chOff x="2168188" y="5572140"/>
            <a:chExt cx="5572164" cy="386432"/>
          </a:xfrm>
        </p:grpSpPr>
        <p:sp>
          <p:nvSpPr>
            <p:cNvPr id="59" name="TextBox 46"/>
            <p:cNvSpPr txBox="1"/>
            <p:nvPr/>
          </p:nvSpPr>
          <p:spPr>
            <a:xfrm>
              <a:off x="2168188" y="5572140"/>
              <a:ext cx="2643206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eaLnBrk="0" latinLnBrk="1" hangingPunct="0">
                <a:spcBef>
                  <a:spcPts val="600"/>
                </a:spcBef>
                <a:buFont typeface="Wingdings" pitchFamily="2" charset="2"/>
                <a:buChar char="ü"/>
                <a:defRPr/>
              </a:pPr>
              <a:r>
                <a:rPr lang="en-US" b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</a:rPr>
                <a:t>Politica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</a:rPr>
                <a:t>Monetaria</a:t>
              </a:r>
              <a:endParaRPr lang="en-US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60" name="TextBox 46"/>
            <p:cNvSpPr txBox="1"/>
            <p:nvPr/>
          </p:nvSpPr>
          <p:spPr>
            <a:xfrm>
              <a:off x="4739956" y="5589240"/>
              <a:ext cx="3000396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eaLnBrk="0" latinLnBrk="1" hangingPunct="0">
                <a:spcBef>
                  <a:spcPts val="600"/>
                </a:spcBef>
                <a:buFont typeface="Wingdings" pitchFamily="2" charset="2"/>
                <a:buChar char="ü"/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</a:rPr>
                <a:t>Equilibrio</a:t>
              </a:r>
              <a:r>
                <a:rPr lang="en-US" b="1" dirty="0" smtClean="0">
                  <a:solidFill>
                    <a:schemeClr val="bg1"/>
                  </a:solidFill>
                </a:rPr>
                <a:t> Fiscal de MP</a:t>
              </a:r>
            </a:p>
          </p:txBody>
        </p:sp>
      </p:grpSp>
      <p:cxnSp>
        <p:nvCxnSpPr>
          <p:cNvPr id="62" name="61 Conector recto de flecha"/>
          <p:cNvCxnSpPr/>
          <p:nvPr/>
        </p:nvCxnSpPr>
        <p:spPr>
          <a:xfrm rot="5400000" flipH="1" flipV="1">
            <a:off x="6235538" y="4951901"/>
            <a:ext cx="357190" cy="2117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 rot="5400000" flipH="1" flipV="1">
            <a:off x="9950912" y="4927921"/>
            <a:ext cx="357190" cy="2117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5400000" flipH="1" flipV="1">
            <a:off x="2269529" y="2269730"/>
            <a:ext cx="357190" cy="1059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 rot="5400000" flipH="1" flipV="1">
            <a:off x="6092226" y="2259737"/>
            <a:ext cx="357190" cy="1059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5400000" flipH="1" flipV="1">
            <a:off x="9824941" y="2272277"/>
            <a:ext cx="357190" cy="1059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Box 46"/>
          <p:cNvSpPr txBox="1"/>
          <p:nvPr/>
        </p:nvSpPr>
        <p:spPr>
          <a:xfrm>
            <a:off x="623392" y="2833689"/>
            <a:ext cx="3807544" cy="173456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>
            <a:noAutofit/>
          </a:bodyPr>
          <a:lstStyle/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>
                <a:solidFill>
                  <a:schemeClr val="bg1"/>
                </a:solidFill>
              </a:rPr>
              <a:t>Mejorar gestión </a:t>
            </a:r>
            <a:r>
              <a:rPr lang="es-ES" sz="1600" b="1" kern="0" dirty="0" smtClean="0">
                <a:solidFill>
                  <a:schemeClr val="bg1"/>
                </a:solidFill>
              </a:rPr>
              <a:t>de proyectos </a:t>
            </a:r>
            <a:endParaRPr lang="es-ES" sz="1600" b="1" kern="0" dirty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kern="0" dirty="0" err="1" smtClean="0">
                <a:solidFill>
                  <a:schemeClr val="bg1"/>
                </a:solidFill>
              </a:rPr>
              <a:t>APPs</a:t>
            </a:r>
            <a:endParaRPr lang="es-ES" sz="1600" b="1" kern="0" dirty="0" smtClean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Financiación AFD</a:t>
            </a: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Atracción de parques </a:t>
            </a:r>
            <a:r>
              <a:rPr lang="es-ES" sz="1600" b="1" kern="0" dirty="0" err="1" smtClean="0">
                <a:solidFill>
                  <a:schemeClr val="bg1"/>
                </a:solidFill>
              </a:rPr>
              <a:t>indust</a:t>
            </a:r>
            <a:endParaRPr lang="es-ES" sz="1600" b="1" kern="0" dirty="0" smtClean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Mercado de Capitales</a:t>
            </a: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Bonos Soberanos</a:t>
            </a: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ES" sz="1600" b="1" kern="0" dirty="0">
              <a:solidFill>
                <a:schemeClr val="bg1"/>
              </a:solidFill>
            </a:endParaRPr>
          </a:p>
        </p:txBody>
      </p:sp>
      <p:sp>
        <p:nvSpPr>
          <p:cNvPr id="83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098565" y="81568"/>
            <a:ext cx="910795" cy="365125"/>
          </a:xfrm>
        </p:spPr>
        <p:txBody>
          <a:bodyPr/>
          <a:lstStyle/>
          <a:p>
            <a:fld id="{E868622C-78EE-4AF9-B87C-FA872FE11681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85" name="TextBox 46"/>
          <p:cNvSpPr txBox="1"/>
          <p:nvPr/>
        </p:nvSpPr>
        <p:spPr>
          <a:xfrm>
            <a:off x="8400256" y="2924944"/>
            <a:ext cx="3168352" cy="17145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noAutofit/>
          </a:bodyPr>
          <a:lstStyle/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Mercado de Capitales</a:t>
            </a:r>
            <a:endParaRPr lang="es-ES" sz="1600" b="1" kern="0" dirty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kern="0" dirty="0" smtClean="0">
                <a:solidFill>
                  <a:schemeClr val="bg1"/>
                </a:solidFill>
              </a:rPr>
              <a:t>Reforma de Pensiones</a:t>
            </a:r>
            <a:endParaRPr lang="es-ES" sz="1600" b="1" kern="0" dirty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ES" sz="1600" b="1" kern="0" dirty="0">
              <a:solidFill>
                <a:schemeClr val="bg1"/>
              </a:solidFill>
            </a:endParaRPr>
          </a:p>
        </p:txBody>
      </p:sp>
      <p:sp>
        <p:nvSpPr>
          <p:cNvPr id="26" name="TextBox 46"/>
          <p:cNvSpPr txBox="1"/>
          <p:nvPr/>
        </p:nvSpPr>
        <p:spPr>
          <a:xfrm>
            <a:off x="4847861" y="2924945"/>
            <a:ext cx="3168352" cy="173456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>
            <a:noAutofit/>
          </a:bodyPr>
          <a:lstStyle/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>
                <a:solidFill>
                  <a:schemeClr val="bg1"/>
                </a:solidFill>
              </a:rPr>
              <a:t>Formación de </a:t>
            </a:r>
            <a:r>
              <a:rPr lang="es-ES" sz="1600" b="1" dirty="0" smtClean="0">
                <a:solidFill>
                  <a:schemeClr val="bg1"/>
                </a:solidFill>
              </a:rPr>
              <a:t>mano</a:t>
            </a:r>
          </a:p>
          <a:p>
            <a:pPr eaLnBrk="0" latinLnBrk="1" hangingPunct="0">
              <a:spcBef>
                <a:spcPts val="600"/>
              </a:spcBef>
              <a:defRPr/>
            </a:pPr>
            <a:r>
              <a:rPr lang="es-ES" sz="1600" b="1" dirty="0" smtClean="0">
                <a:solidFill>
                  <a:schemeClr val="bg1"/>
                </a:solidFill>
              </a:rPr>
              <a:t>     de </a:t>
            </a:r>
            <a:r>
              <a:rPr lang="es-ES" sz="1600" b="1" dirty="0">
                <a:solidFill>
                  <a:schemeClr val="bg1"/>
                </a:solidFill>
              </a:rPr>
              <a:t>obra </a:t>
            </a:r>
            <a:r>
              <a:rPr lang="es-ES" sz="1600" b="1" dirty="0" smtClean="0">
                <a:solidFill>
                  <a:schemeClr val="bg1"/>
                </a:solidFill>
              </a:rPr>
              <a:t>calificada</a:t>
            </a:r>
          </a:p>
          <a:p>
            <a:pPr marL="285750" indent="-285750"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ES" sz="1600" b="1" dirty="0" smtClean="0">
                <a:solidFill>
                  <a:schemeClr val="bg1"/>
                </a:solidFill>
              </a:rPr>
              <a:t>FONACIDE</a:t>
            </a:r>
          </a:p>
          <a:p>
            <a:pPr marL="285750" indent="-285750"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Programas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Sociales</a:t>
            </a:r>
            <a:endParaRPr lang="en-US" sz="1600" b="1" dirty="0">
              <a:solidFill>
                <a:schemeClr val="bg1"/>
              </a:solidFill>
            </a:endParaRPr>
          </a:p>
          <a:p>
            <a:pPr marL="285750" indent="-285750"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ES" sz="1600" b="1" dirty="0">
              <a:solidFill>
                <a:schemeClr val="bg1"/>
              </a:solidFill>
            </a:endParaRPr>
          </a:p>
          <a:p>
            <a:pPr eaLnBrk="0" latinLnBrk="1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ES" sz="1600" b="1" kern="0" dirty="0" smtClean="0">
              <a:solidFill>
                <a:schemeClr val="bg1"/>
              </a:solidFill>
            </a:endParaRPr>
          </a:p>
        </p:txBody>
      </p:sp>
      <p:pic>
        <p:nvPicPr>
          <p:cNvPr id="23" name="22 Imagen" descr="mh nue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14804" y="275054"/>
            <a:ext cx="2977664" cy="633667"/>
          </a:xfrm>
          <a:prstGeom prst="rect">
            <a:avLst/>
          </a:prstGeom>
        </p:spPr>
      </p:pic>
      <p:pic>
        <p:nvPicPr>
          <p:cNvPr id="24" name="23 Imagen" descr="MARCA GOBIERNO 800 x 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847" y="44625"/>
            <a:ext cx="3145951" cy="9294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14071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Orientaciones estratégicas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5887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PY" sz="2400" dirty="0"/>
              <a:t>Sembrando Oportunidades: Luchar contra la pobreza aumentando sustancialmente el bienestar de la población;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PY" sz="2400" dirty="0"/>
              <a:t>Crecimiento Económico sostenido e inclusivo: Asegurar el crecimiento económico progresivo en condiciones de estabilidad macroeconómica; libertad de emprendimiento y sostenibilidad ambiental;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PY" sz="2400" dirty="0" smtClean="0"/>
              <a:t>Inserción </a:t>
            </a:r>
            <a:r>
              <a:rPr lang="es-PY" sz="2400" dirty="0"/>
              <a:t>competitiva: Insertar al Paraguay en el mundo y sus oportunidades de desarrollo. </a:t>
            </a:r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11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Líneas de acción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Y" sz="2800" b="1" i="1" dirty="0"/>
              <a:t>Área Económica Fiscal: </a:t>
            </a:r>
          </a:p>
          <a:p>
            <a:r>
              <a:rPr lang="es-PY" sz="2800" dirty="0"/>
              <a:t>Programa Macroeconómico y Financiero (Marco de Mediano Plazo);</a:t>
            </a:r>
          </a:p>
          <a:p>
            <a:r>
              <a:rPr lang="es-PY" sz="2800" dirty="0"/>
              <a:t>Aplicación de una regla fiscal </a:t>
            </a:r>
            <a:r>
              <a:rPr lang="es-PY" sz="2800" dirty="0" smtClean="0"/>
              <a:t>anti-cíclica;</a:t>
            </a:r>
          </a:p>
          <a:p>
            <a:pPr lvl="1"/>
            <a:r>
              <a:rPr lang="es-PY" sz="2600" i="1" dirty="0" smtClean="0"/>
              <a:t>Ley de Responsabilidad Fiscal</a:t>
            </a:r>
            <a:endParaRPr lang="es-PY" sz="2600" i="1" dirty="0"/>
          </a:p>
          <a:p>
            <a:r>
              <a:rPr lang="es-PY" sz="2800" dirty="0"/>
              <a:t>Plan para análisis y seguimiento de las </a:t>
            </a:r>
            <a:r>
              <a:rPr lang="es-PY" sz="2800" dirty="0" err="1" smtClean="0"/>
              <a:t>APP´s</a:t>
            </a:r>
            <a:r>
              <a:rPr lang="es-PY" sz="2800" dirty="0" smtClean="0"/>
              <a:t>;</a:t>
            </a:r>
          </a:p>
          <a:p>
            <a:pPr lvl="1"/>
            <a:r>
              <a:rPr lang="es-PY" sz="2600" i="1" dirty="0" smtClean="0"/>
              <a:t>Ley de Promoción a la Inversión Privada</a:t>
            </a:r>
            <a:endParaRPr lang="es-PY" sz="2600" i="1" dirty="0"/>
          </a:p>
          <a:p>
            <a:r>
              <a:rPr lang="es-PY" sz="2800" dirty="0"/>
              <a:t>Reducción del Riesgo País y mejorar calificación </a:t>
            </a:r>
            <a:r>
              <a:rPr lang="es-PY" sz="2800" dirty="0" smtClean="0"/>
              <a:t>crediticia</a:t>
            </a:r>
          </a:p>
          <a:p>
            <a:r>
              <a:rPr lang="es-PY" sz="2800" dirty="0"/>
              <a:t>  </a:t>
            </a:r>
            <a:r>
              <a:rPr lang="es-PY" sz="2800" dirty="0" smtClean="0"/>
              <a:t>  </a:t>
            </a:r>
            <a:r>
              <a:rPr lang="es-PY" sz="2600" i="1" dirty="0" smtClean="0"/>
              <a:t>Emisión Internacional y Atracción de inversiones</a:t>
            </a:r>
            <a:endParaRPr lang="es-PY" sz="2800" dirty="0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41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Líneas de acción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Y" sz="2400" b="1" i="1" dirty="0" smtClean="0"/>
              <a:t>Red </a:t>
            </a:r>
            <a:r>
              <a:rPr lang="es-PY" sz="2400" b="1" i="1" dirty="0"/>
              <a:t>de protección social integrada y mejorada; </a:t>
            </a:r>
          </a:p>
          <a:p>
            <a:r>
              <a:rPr lang="es-PY" sz="2400" dirty="0"/>
              <a:t>Ejes Trasversales: Seguridad Alimentaria, acceso universal a la salud y educación, acceso seguro a agua y saneamiento, derechos de la niñez, adolescencia e </a:t>
            </a:r>
            <a:r>
              <a:rPr lang="es-PY" sz="2400" dirty="0" smtClean="0"/>
              <a:t>indígenas, </a:t>
            </a:r>
            <a:r>
              <a:rPr lang="es-PY" sz="2400" dirty="0"/>
              <a:t>atención a adultos mayores.	</a:t>
            </a:r>
          </a:p>
          <a:p>
            <a:r>
              <a:rPr lang="es-PY" sz="2400" b="1" i="1" dirty="0"/>
              <a:t>Área de Mercado e Instituciones: </a:t>
            </a:r>
          </a:p>
          <a:p>
            <a:r>
              <a:rPr lang="es-PY" sz="2400" dirty="0" smtClean="0"/>
              <a:t>Seguridad </a:t>
            </a:r>
            <a:r>
              <a:rPr lang="es-PY" sz="2400" dirty="0"/>
              <a:t>Jurídica, combate a la piratería, </a:t>
            </a:r>
            <a:r>
              <a:rPr lang="es-PY" sz="2400" dirty="0" smtClean="0"/>
              <a:t>cumplimiento </a:t>
            </a:r>
            <a:r>
              <a:rPr lang="es-PY" sz="2400" dirty="0"/>
              <a:t>de leyes relacionadas a la formalización de la economía, modernizar registros públicos, resolver catastro, sistema de precios orientados al mercado, fomento en la formación de cadenas de valor y clúster en el agro, modernizar sistema financiero (cajas de jubilación, IPS, mercado de capitales), profundización de banca pública, profundizar la bancarización y el acceso al sistema financiero formal</a:t>
            </a:r>
            <a:r>
              <a:rPr lang="es-PY" sz="2400" dirty="0" smtClean="0"/>
              <a:t>.</a:t>
            </a:r>
            <a:endParaRPr lang="es-PY" sz="2400" dirty="0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2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Líneas de acción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3600" b="1" i="1" dirty="0"/>
              <a:t>Área de Infraestructura, producción y energía: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 smtClean="0"/>
              <a:t>Promoción </a:t>
            </a:r>
            <a:r>
              <a:rPr lang="es-ES" sz="2400" dirty="0"/>
              <a:t>y adopción de nuevas posibilidades productivas;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Asistencia técnica y crediticia al sector productivo;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Fomentar el cooperativismo para pequeños productores y su alianza con grandes cooperativas;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Regularización de los inmuebles rurales y del CATASTRO;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Solución de los conflictos agrarios por la vía de la negociación;</a:t>
            </a:r>
            <a:r>
              <a:rPr lang="es-ES" sz="3600" dirty="0"/>
              <a:t>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Mejora de la transmisión de energía eléctrica;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Fomentar otras fuentes de energía (gas natural, petróleo, biodiesel, minería).</a:t>
            </a:r>
            <a:endParaRPr lang="es-PY" sz="2400" dirty="0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21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Líneas de acción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3600" b="1" i="1" dirty="0"/>
              <a:t>Área de Infraestructura, producción y energía: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Dotar/mejorar Infraestructura Física; (vía terrestre, aeropuerto, fluvial)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Innovación </a:t>
            </a:r>
            <a:r>
              <a:rPr lang="es-ES" sz="2400" dirty="0" smtClean="0"/>
              <a:t>tecnológica en la producción agropecuaria (riego, suelos, etc.)</a:t>
            </a:r>
            <a:endParaRPr lang="es-ES" sz="2400" dirty="0"/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Investigación y desarrollo (</a:t>
            </a:r>
            <a:r>
              <a:rPr lang="es-ES" sz="2400" dirty="0" smtClean="0"/>
              <a:t>FONACIDE)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 smtClean="0"/>
              <a:t>Adecuación </a:t>
            </a:r>
            <a:r>
              <a:rPr lang="es-ES" sz="2400" dirty="0"/>
              <a:t>de la producción a estándares internacionales;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Información de mercado constante y transparente; </a:t>
            </a:r>
          </a:p>
          <a:p>
            <a:pPr marL="269875" indent="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None/>
            </a:pPr>
            <a:r>
              <a:rPr lang="es-ES" sz="2400" dirty="0"/>
              <a:t>Políticas regionales de desarrollo territorial; </a:t>
            </a:r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63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4800" b="1" dirty="0" smtClean="0"/>
              <a:t>Resultados esperados y restricciones</a:t>
            </a:r>
            <a:endParaRPr lang="es-PY" sz="48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0611" y="1223889"/>
            <a:ext cx="2765069" cy="7845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80" y="935061"/>
            <a:ext cx="2724773" cy="10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69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9687" y="717230"/>
            <a:ext cx="810609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PY" dirty="0" smtClean="0"/>
              <a:t>Mayor crecimiento económico (%)</a:t>
            </a:r>
            <a:endParaRPr lang="es-PY" dirty="0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2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7" y="31948"/>
            <a:ext cx="2359463" cy="929485"/>
          </a:xfrm>
          <a:prstGeom prst="rect">
            <a:avLst/>
          </a:prstGeom>
        </p:spPr>
      </p:pic>
      <p:sp>
        <p:nvSpPr>
          <p:cNvPr id="8" name="13 CuadroTexto"/>
          <p:cNvSpPr txBox="1"/>
          <p:nvPr/>
        </p:nvSpPr>
        <p:spPr>
          <a:xfrm>
            <a:off x="1133343" y="5965331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Elaboración propia. </a:t>
            </a:r>
            <a:endParaRPr lang="es-ES" sz="1200" dirty="0"/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5048855"/>
              </p:ext>
            </p:extLst>
          </p:nvPr>
        </p:nvGraphicFramePr>
        <p:xfrm>
          <a:off x="581136" y="1340768"/>
          <a:ext cx="11041267" cy="462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1391477" y="4005064"/>
            <a:ext cx="528058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367808" y="3140969"/>
            <a:ext cx="1920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 smtClean="0"/>
              <a:t>Prom</a:t>
            </a:r>
            <a:r>
              <a:rPr lang="es-ES" sz="1400" b="1" dirty="0" smtClean="0"/>
              <a:t>: 5,7%</a:t>
            </a:r>
            <a:endParaRPr lang="es-ES" sz="1400" b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327915" y="3448746"/>
            <a:ext cx="0" cy="556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728181" y="3645024"/>
            <a:ext cx="2976331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208235" y="2708921"/>
            <a:ext cx="1920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 smtClean="0"/>
              <a:t>Prom</a:t>
            </a:r>
            <a:r>
              <a:rPr lang="es-ES" sz="1400" b="1" dirty="0" smtClean="0"/>
              <a:t>: 6,8%</a:t>
            </a:r>
            <a:endParaRPr lang="es-ES" sz="1400" b="1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9168341" y="3016698"/>
            <a:ext cx="0" cy="556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659622" y="2410398"/>
            <a:ext cx="1920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i="1" dirty="0" err="1" smtClean="0"/>
              <a:t>Prom</a:t>
            </a:r>
            <a:r>
              <a:rPr lang="es-ES" sz="1400" b="1" i="1" dirty="0" smtClean="0"/>
              <a:t> 10 años: 4,5%</a:t>
            </a:r>
            <a:endParaRPr lang="es-ES" sz="1400" b="1" i="1" dirty="0"/>
          </a:p>
        </p:txBody>
      </p:sp>
    </p:spTree>
    <p:extLst>
      <p:ext uri="{BB962C8B-B14F-4D97-AF65-F5344CB8AC3E}">
        <p14:creationId xmlns:p14="http://schemas.microsoft.com/office/powerpoint/2010/main" xmlns="" val="147578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Políticas esenciales 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Y" sz="2800" dirty="0"/>
              <a:t>Restablecimiento del Equilibrio Fiscal</a:t>
            </a:r>
          </a:p>
          <a:p>
            <a:pPr algn="just"/>
            <a:r>
              <a:rPr lang="es-PY" sz="2800" dirty="0"/>
              <a:t>Consolidación de la estabilidad de precios</a:t>
            </a:r>
          </a:p>
          <a:p>
            <a:pPr algn="just"/>
            <a:r>
              <a:rPr lang="es-PY" sz="2800" dirty="0"/>
              <a:t>Mayor inversión social y productiva</a:t>
            </a:r>
          </a:p>
          <a:p>
            <a:pPr algn="just"/>
            <a:r>
              <a:rPr lang="es-PY" sz="2800" dirty="0"/>
              <a:t>Deuda Pública sostenible</a:t>
            </a:r>
          </a:p>
          <a:p>
            <a:pPr algn="just"/>
            <a:r>
              <a:rPr lang="es-PY" sz="2800" dirty="0"/>
              <a:t>Restructuración y desburocratización de la gestión </a:t>
            </a:r>
            <a:r>
              <a:rPr lang="es-PY" sz="2800" dirty="0" smtClean="0"/>
              <a:t>pública</a:t>
            </a:r>
          </a:p>
          <a:p>
            <a:pPr algn="just"/>
            <a:r>
              <a:rPr lang="es-PY" sz="2800" dirty="0"/>
              <a:t>Incentivos orientados al mercado</a:t>
            </a:r>
          </a:p>
          <a:p>
            <a:pPr marL="0" indent="0" algn="just">
              <a:buNone/>
            </a:pPr>
            <a:endParaRPr lang="es-PY" sz="2800" dirty="0"/>
          </a:p>
        </p:txBody>
      </p:sp>
      <p:pic>
        <p:nvPicPr>
          <p:cNvPr id="4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58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/>
              <a:t>Políticas esenciales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PY" sz="2800" dirty="0" smtClean="0"/>
              <a:t>Impulsar </a:t>
            </a:r>
            <a:r>
              <a:rPr lang="es-PY" sz="2800" dirty="0"/>
              <a:t>y asegurar el financiamiento en inversiones que generen empleo y fomenten las PYMES</a:t>
            </a:r>
          </a:p>
          <a:p>
            <a:pPr algn="just"/>
            <a:r>
              <a:rPr lang="es-PY" sz="2800" dirty="0"/>
              <a:t>Reducir las volatilidades del sector agropecuario mediante acceso a tecnologías y </a:t>
            </a:r>
            <a:r>
              <a:rPr lang="es-PY" sz="2800" dirty="0" smtClean="0"/>
              <a:t>adopción </a:t>
            </a:r>
            <a:r>
              <a:rPr lang="es-PY" sz="2800" dirty="0"/>
              <a:t>de medidas de mitigación de riesgos  ante  cambios climáticos</a:t>
            </a:r>
          </a:p>
          <a:p>
            <a:pPr algn="just"/>
            <a:r>
              <a:rPr lang="es-PY" sz="2800" dirty="0"/>
              <a:t>Articular y coordinar esfuerzos  público-privado, marco regulatorio adecuado. </a:t>
            </a:r>
          </a:p>
          <a:p>
            <a:pPr algn="just"/>
            <a:r>
              <a:rPr lang="es-PY" sz="2800" dirty="0"/>
              <a:t>Fortalecimiento del marco legal existente en seguridad ciudadana y respeto a la propiedad privada. </a:t>
            </a:r>
          </a:p>
        </p:txBody>
      </p:sp>
      <p:pic>
        <p:nvPicPr>
          <p:cNvPr id="4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17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Contenido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0600" y="1069144"/>
            <a:ext cx="6492240" cy="49201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s-PY" sz="3200" dirty="0" smtClean="0"/>
              <a:t>Desafíos interrelacionados</a:t>
            </a:r>
          </a:p>
          <a:p>
            <a:pPr marL="514350" indent="-514350">
              <a:buFont typeface="+mj-lt"/>
              <a:buAutoNum type="romanUcPeriod"/>
            </a:pPr>
            <a:r>
              <a:rPr lang="es-PY" sz="3200" dirty="0" smtClean="0"/>
              <a:t>Plan Económico </a:t>
            </a:r>
          </a:p>
          <a:p>
            <a:pPr marL="806958" lvl="1" indent="-514350">
              <a:buFont typeface="+mj-lt"/>
              <a:buAutoNum type="alphaLcPeriod"/>
            </a:pPr>
            <a:r>
              <a:rPr lang="es-PY" sz="3000" dirty="0" smtClean="0"/>
              <a:t>Orientaciones estratégicas</a:t>
            </a:r>
          </a:p>
          <a:p>
            <a:pPr marL="806958" lvl="1" indent="-514350">
              <a:buFont typeface="+mj-lt"/>
              <a:buAutoNum type="alphaLcPeriod"/>
            </a:pPr>
            <a:r>
              <a:rPr lang="es-PY" sz="3000" dirty="0" smtClean="0"/>
              <a:t>Líneas de acción</a:t>
            </a:r>
          </a:p>
          <a:p>
            <a:pPr marL="514350" indent="-514350">
              <a:buFont typeface="+mj-lt"/>
              <a:buAutoNum type="romanUcPeriod"/>
            </a:pPr>
            <a:r>
              <a:rPr lang="es-PY" sz="3200" dirty="0" smtClean="0"/>
              <a:t>Resultados esperados </a:t>
            </a:r>
          </a:p>
          <a:p>
            <a:pPr marL="514350" indent="-514350">
              <a:buFont typeface="+mj-lt"/>
              <a:buAutoNum type="romanUcPeriod"/>
            </a:pPr>
            <a:r>
              <a:rPr lang="es-PY" sz="3200" dirty="0" smtClean="0"/>
              <a:t>Políticas esenciales y restricciones</a:t>
            </a:r>
            <a:endParaRPr lang="es-PY" sz="32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>
          <a:xfrm>
            <a:off x="457200" y="3249636"/>
            <a:ext cx="3200400" cy="3055567"/>
          </a:xfrm>
        </p:spPr>
        <p:txBody>
          <a:bodyPr/>
          <a:lstStyle/>
          <a:p>
            <a:r>
              <a:rPr lang="es-PY" sz="2400" b="1" dirty="0" smtClean="0"/>
              <a:t>EXPO MADE IN ITALY</a:t>
            </a:r>
            <a:r>
              <a:rPr lang="es-PY" sz="1600" b="1" dirty="0"/>
              <a:t/>
            </a:r>
            <a:br>
              <a:rPr lang="es-PY" sz="1600" b="1" dirty="0"/>
            </a:br>
            <a:r>
              <a:rPr lang="es-PY" sz="1600" b="1" dirty="0"/>
              <a:t>MINISTERIO DE HACIENDA </a:t>
            </a:r>
            <a:endParaRPr lang="es-PY" dirty="0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9155" y="5375719"/>
            <a:ext cx="2359463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5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4800" b="1" dirty="0" smtClean="0"/>
              <a:t>Muchas Gracias </a:t>
            </a:r>
            <a:endParaRPr lang="es-PY" sz="48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0611" y="1223889"/>
            <a:ext cx="2765069" cy="7845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80" y="935061"/>
            <a:ext cx="2724773" cy="10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85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4800" b="1" dirty="0" smtClean="0"/>
              <a:t>Desafíos interrelacionados</a:t>
            </a:r>
            <a:endParaRPr lang="es-PY" sz="4800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7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0611" y="1223889"/>
            <a:ext cx="2765069" cy="784567"/>
          </a:xfrm>
          <a:prstGeom prst="rect">
            <a:avLst/>
          </a:prstGeom>
        </p:spPr>
      </p:pic>
      <p:pic>
        <p:nvPicPr>
          <p:cNvPr id="8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80" y="935061"/>
            <a:ext cx="2724773" cy="10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08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4400" dirty="0" smtClean="0"/>
              <a:t>El desafío de la volatilidad en el crecimiento</a:t>
            </a:r>
            <a:endParaRPr lang="es-PY" sz="4400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616594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3 Imagen" descr="mh nue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8" name="4 Imagen" descr="MARCA GOBIERNO 800 x 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  <p:sp>
        <p:nvSpPr>
          <p:cNvPr id="9" name="13 CuadroTexto"/>
          <p:cNvSpPr txBox="1"/>
          <p:nvPr/>
        </p:nvSpPr>
        <p:spPr>
          <a:xfrm>
            <a:off x="1133343" y="5965329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Elaboración propia con datos del BCP.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5362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El desafío fiscal</a:t>
            </a:r>
            <a:endParaRPr lang="es-PY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787061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 descr="mh nue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  <p:sp>
        <p:nvSpPr>
          <p:cNvPr id="7" name="13 CuadroTexto"/>
          <p:cNvSpPr txBox="1"/>
          <p:nvPr/>
        </p:nvSpPr>
        <p:spPr>
          <a:xfrm>
            <a:off x="1133343" y="5965329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Elaboración propia con datos del MH.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3521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765" name="Text Box 141"/>
          <p:cNvSpPr txBox="1">
            <a:spLocks noChangeArrowheads="1"/>
          </p:cNvSpPr>
          <p:nvPr/>
        </p:nvSpPr>
        <p:spPr bwMode="auto">
          <a:xfrm>
            <a:off x="1406317" y="748366"/>
            <a:ext cx="9737969" cy="59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latinLnBrk="1" hangingPunct="0"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0" latinLnBrk="1" hangingPunct="0"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latinLnBrk="1" hangingPunct="0"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latinLnBrk="1" hangingPunct="0"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latinLnBrk="1" hangingPunct="0"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latinLnBrk="1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latinLnBrk="1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latinLnBrk="1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latinLnBrk="1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9F2936"/>
              </a:buClr>
              <a:defRPr/>
            </a:pPr>
            <a:r>
              <a:rPr lang="es-PY" altLang="en-US" sz="3200" b="0" dirty="0" smtClean="0">
                <a:solidFill>
                  <a:schemeClr val="tx1"/>
                </a:solidFill>
              </a:rPr>
              <a:t>El desafío de la Inserción y conectividad </a:t>
            </a:r>
            <a:endParaRPr lang="es-ES" altLang="en-US" sz="3200" b="0" dirty="0">
              <a:solidFill>
                <a:schemeClr val="tx1"/>
              </a:solidFill>
            </a:endParaRPr>
          </a:p>
        </p:txBody>
      </p:sp>
      <p:sp>
        <p:nvSpPr>
          <p:cNvPr id="666626" name="Freeform 2"/>
          <p:cNvSpPr>
            <a:spLocks/>
          </p:cNvSpPr>
          <p:nvPr/>
        </p:nvSpPr>
        <p:spPr bwMode="auto">
          <a:xfrm>
            <a:off x="3898900" y="1929262"/>
            <a:ext cx="69851" cy="352425"/>
          </a:xfrm>
          <a:custGeom>
            <a:avLst/>
            <a:gdLst/>
            <a:ahLst/>
            <a:cxnLst>
              <a:cxn ang="0">
                <a:pos x="24" y="222"/>
              </a:cxn>
              <a:cxn ang="0">
                <a:pos x="12" y="168"/>
              </a:cxn>
              <a:cxn ang="0">
                <a:pos x="0" y="51"/>
              </a:cxn>
              <a:cxn ang="0">
                <a:pos x="24" y="27"/>
              </a:cxn>
              <a:cxn ang="0">
                <a:pos x="30" y="0"/>
              </a:cxn>
              <a:cxn ang="0">
                <a:pos x="25" y="20"/>
              </a:cxn>
            </a:cxnLst>
            <a:rect l="0" t="0" r="r" b="b"/>
            <a:pathLst>
              <a:path w="33" h="222">
                <a:moveTo>
                  <a:pt x="24" y="222"/>
                </a:moveTo>
                <a:cubicBezTo>
                  <a:pt x="22" y="196"/>
                  <a:pt x="25" y="187"/>
                  <a:pt x="12" y="168"/>
                </a:cubicBezTo>
                <a:cubicBezTo>
                  <a:pt x="2" y="130"/>
                  <a:pt x="6" y="90"/>
                  <a:pt x="0" y="51"/>
                </a:cubicBezTo>
                <a:cubicBezTo>
                  <a:pt x="5" y="31"/>
                  <a:pt x="1" y="31"/>
                  <a:pt x="24" y="27"/>
                </a:cubicBezTo>
                <a:cubicBezTo>
                  <a:pt x="33" y="13"/>
                  <a:pt x="30" y="22"/>
                  <a:pt x="30" y="0"/>
                </a:cubicBezTo>
                <a:lnTo>
                  <a:pt x="25" y="20"/>
                </a:ln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pic>
        <p:nvPicPr>
          <p:cNvPr id="666627" name="Picture 3" descr="corredores_de_integracion copia"/>
          <p:cNvPicPr>
            <a:picLocks noChangeAspect="1" noChangeArrowheads="1"/>
          </p:cNvPicPr>
          <p:nvPr/>
        </p:nvPicPr>
        <p:blipFill>
          <a:blip r:embed="rId3" cstate="print"/>
          <a:srcRect l="3642" t="20064" r="8336" b="5353"/>
          <a:stretch>
            <a:fillRect/>
          </a:stretch>
        </p:blipFill>
        <p:spPr bwMode="auto">
          <a:xfrm>
            <a:off x="194734" y="1526880"/>
            <a:ext cx="11952817" cy="5368925"/>
          </a:xfrm>
          <a:prstGeom prst="rect">
            <a:avLst/>
          </a:prstGeom>
          <a:noFill/>
        </p:spPr>
      </p:pic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11332634" y="4821686"/>
            <a:ext cx="814917" cy="1081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Y"/>
          </a:p>
        </p:txBody>
      </p:sp>
      <p:sp>
        <p:nvSpPr>
          <p:cNvPr id="666629" name="Freeform 5"/>
          <p:cNvSpPr>
            <a:spLocks/>
          </p:cNvSpPr>
          <p:nvPr/>
        </p:nvSpPr>
        <p:spPr bwMode="auto">
          <a:xfrm>
            <a:off x="4131734" y="2086424"/>
            <a:ext cx="3071284" cy="2259012"/>
          </a:xfrm>
          <a:custGeom>
            <a:avLst/>
            <a:gdLst/>
            <a:ahLst/>
            <a:cxnLst>
              <a:cxn ang="0">
                <a:pos x="54" y="534"/>
              </a:cxn>
              <a:cxn ang="0">
                <a:pos x="96" y="372"/>
              </a:cxn>
              <a:cxn ang="0">
                <a:pos x="174" y="138"/>
              </a:cxn>
              <a:cxn ang="0">
                <a:pos x="480" y="30"/>
              </a:cxn>
              <a:cxn ang="0">
                <a:pos x="594" y="6"/>
              </a:cxn>
              <a:cxn ang="0">
                <a:pos x="780" y="18"/>
              </a:cxn>
              <a:cxn ang="0">
                <a:pos x="894" y="60"/>
              </a:cxn>
              <a:cxn ang="0">
                <a:pos x="978" y="126"/>
              </a:cxn>
              <a:cxn ang="0">
                <a:pos x="1050" y="330"/>
              </a:cxn>
              <a:cxn ang="0">
                <a:pos x="1068" y="462"/>
              </a:cxn>
              <a:cxn ang="0">
                <a:pos x="1056" y="516"/>
              </a:cxn>
              <a:cxn ang="0">
                <a:pos x="1128" y="618"/>
              </a:cxn>
              <a:cxn ang="0">
                <a:pos x="1266" y="654"/>
              </a:cxn>
              <a:cxn ang="0">
                <a:pos x="1410" y="624"/>
              </a:cxn>
              <a:cxn ang="0">
                <a:pos x="1566" y="876"/>
              </a:cxn>
              <a:cxn ang="0">
                <a:pos x="1602" y="1008"/>
              </a:cxn>
              <a:cxn ang="0">
                <a:pos x="1872" y="1080"/>
              </a:cxn>
              <a:cxn ang="0">
                <a:pos x="1800" y="1272"/>
              </a:cxn>
              <a:cxn ang="0">
                <a:pos x="1770" y="1584"/>
              </a:cxn>
              <a:cxn ang="0">
                <a:pos x="1734" y="1638"/>
              </a:cxn>
              <a:cxn ang="0">
                <a:pos x="1626" y="1740"/>
              </a:cxn>
              <a:cxn ang="0">
                <a:pos x="1566" y="1800"/>
              </a:cxn>
              <a:cxn ang="0">
                <a:pos x="1314" y="1812"/>
              </a:cxn>
              <a:cxn ang="0">
                <a:pos x="1062" y="1764"/>
              </a:cxn>
              <a:cxn ang="0">
                <a:pos x="888" y="1752"/>
              </a:cxn>
              <a:cxn ang="0">
                <a:pos x="960" y="1650"/>
              </a:cxn>
              <a:cxn ang="0">
                <a:pos x="1026" y="1488"/>
              </a:cxn>
              <a:cxn ang="0">
                <a:pos x="1056" y="1458"/>
              </a:cxn>
              <a:cxn ang="0">
                <a:pos x="1140" y="1320"/>
              </a:cxn>
              <a:cxn ang="0">
                <a:pos x="882" y="1206"/>
              </a:cxn>
              <a:cxn ang="0">
                <a:pos x="708" y="1104"/>
              </a:cxn>
              <a:cxn ang="0">
                <a:pos x="582" y="1032"/>
              </a:cxn>
              <a:cxn ang="0">
                <a:pos x="432" y="1020"/>
              </a:cxn>
              <a:cxn ang="0">
                <a:pos x="252" y="876"/>
              </a:cxn>
              <a:cxn ang="0">
                <a:pos x="162" y="804"/>
              </a:cxn>
              <a:cxn ang="0">
                <a:pos x="36" y="690"/>
              </a:cxn>
            </a:cxnLst>
            <a:rect l="0" t="0" r="r" b="b"/>
            <a:pathLst>
              <a:path w="1873" h="1837">
                <a:moveTo>
                  <a:pt x="0" y="666"/>
                </a:moveTo>
                <a:cubicBezTo>
                  <a:pt x="12" y="617"/>
                  <a:pt x="39" y="580"/>
                  <a:pt x="54" y="534"/>
                </a:cubicBezTo>
                <a:cubicBezTo>
                  <a:pt x="56" y="504"/>
                  <a:pt x="57" y="474"/>
                  <a:pt x="60" y="444"/>
                </a:cubicBezTo>
                <a:cubicBezTo>
                  <a:pt x="63" y="417"/>
                  <a:pt x="87" y="398"/>
                  <a:pt x="96" y="372"/>
                </a:cubicBezTo>
                <a:cubicBezTo>
                  <a:pt x="103" y="269"/>
                  <a:pt x="92" y="311"/>
                  <a:pt x="114" y="246"/>
                </a:cubicBezTo>
                <a:cubicBezTo>
                  <a:pt x="128" y="204"/>
                  <a:pt x="165" y="183"/>
                  <a:pt x="174" y="138"/>
                </a:cubicBezTo>
                <a:cubicBezTo>
                  <a:pt x="179" y="114"/>
                  <a:pt x="177" y="82"/>
                  <a:pt x="204" y="72"/>
                </a:cubicBezTo>
                <a:cubicBezTo>
                  <a:pt x="280" y="44"/>
                  <a:pt x="398" y="41"/>
                  <a:pt x="480" y="30"/>
                </a:cubicBezTo>
                <a:cubicBezTo>
                  <a:pt x="488" y="29"/>
                  <a:pt x="548" y="21"/>
                  <a:pt x="558" y="18"/>
                </a:cubicBezTo>
                <a:cubicBezTo>
                  <a:pt x="570" y="15"/>
                  <a:pt x="582" y="10"/>
                  <a:pt x="594" y="6"/>
                </a:cubicBezTo>
                <a:cubicBezTo>
                  <a:pt x="600" y="4"/>
                  <a:pt x="612" y="0"/>
                  <a:pt x="612" y="0"/>
                </a:cubicBezTo>
                <a:cubicBezTo>
                  <a:pt x="674" y="4"/>
                  <a:pt x="720" y="12"/>
                  <a:pt x="780" y="18"/>
                </a:cubicBezTo>
                <a:cubicBezTo>
                  <a:pt x="808" y="27"/>
                  <a:pt x="827" y="37"/>
                  <a:pt x="852" y="48"/>
                </a:cubicBezTo>
                <a:cubicBezTo>
                  <a:pt x="879" y="60"/>
                  <a:pt x="871" y="48"/>
                  <a:pt x="894" y="60"/>
                </a:cubicBezTo>
                <a:cubicBezTo>
                  <a:pt x="917" y="72"/>
                  <a:pt x="924" y="94"/>
                  <a:pt x="942" y="108"/>
                </a:cubicBezTo>
                <a:cubicBezTo>
                  <a:pt x="952" y="116"/>
                  <a:pt x="967" y="119"/>
                  <a:pt x="978" y="126"/>
                </a:cubicBezTo>
                <a:cubicBezTo>
                  <a:pt x="986" y="180"/>
                  <a:pt x="1008" y="230"/>
                  <a:pt x="1038" y="276"/>
                </a:cubicBezTo>
                <a:cubicBezTo>
                  <a:pt x="1045" y="286"/>
                  <a:pt x="1049" y="325"/>
                  <a:pt x="1050" y="330"/>
                </a:cubicBezTo>
                <a:cubicBezTo>
                  <a:pt x="1053" y="342"/>
                  <a:pt x="1062" y="366"/>
                  <a:pt x="1062" y="366"/>
                </a:cubicBezTo>
                <a:cubicBezTo>
                  <a:pt x="1064" y="398"/>
                  <a:pt x="1065" y="430"/>
                  <a:pt x="1068" y="462"/>
                </a:cubicBezTo>
                <a:cubicBezTo>
                  <a:pt x="1069" y="468"/>
                  <a:pt x="1074" y="474"/>
                  <a:pt x="1074" y="480"/>
                </a:cubicBezTo>
                <a:cubicBezTo>
                  <a:pt x="1074" y="496"/>
                  <a:pt x="1062" y="502"/>
                  <a:pt x="1056" y="516"/>
                </a:cubicBezTo>
                <a:cubicBezTo>
                  <a:pt x="1045" y="541"/>
                  <a:pt x="1041" y="568"/>
                  <a:pt x="1032" y="594"/>
                </a:cubicBezTo>
                <a:cubicBezTo>
                  <a:pt x="1048" y="641"/>
                  <a:pt x="1030" y="607"/>
                  <a:pt x="1128" y="618"/>
                </a:cubicBezTo>
                <a:cubicBezTo>
                  <a:pt x="1148" y="620"/>
                  <a:pt x="1161" y="647"/>
                  <a:pt x="1182" y="648"/>
                </a:cubicBezTo>
                <a:cubicBezTo>
                  <a:pt x="1210" y="650"/>
                  <a:pt x="1238" y="652"/>
                  <a:pt x="1266" y="654"/>
                </a:cubicBezTo>
                <a:cubicBezTo>
                  <a:pt x="1298" y="676"/>
                  <a:pt x="1320" y="672"/>
                  <a:pt x="1356" y="660"/>
                </a:cubicBezTo>
                <a:cubicBezTo>
                  <a:pt x="1374" y="642"/>
                  <a:pt x="1386" y="632"/>
                  <a:pt x="1410" y="624"/>
                </a:cubicBezTo>
                <a:cubicBezTo>
                  <a:pt x="1452" y="634"/>
                  <a:pt x="1484" y="659"/>
                  <a:pt x="1524" y="672"/>
                </a:cubicBezTo>
                <a:cubicBezTo>
                  <a:pt x="1529" y="736"/>
                  <a:pt x="1536" y="816"/>
                  <a:pt x="1566" y="876"/>
                </a:cubicBezTo>
                <a:cubicBezTo>
                  <a:pt x="1576" y="897"/>
                  <a:pt x="1589" y="914"/>
                  <a:pt x="1596" y="936"/>
                </a:cubicBezTo>
                <a:cubicBezTo>
                  <a:pt x="1598" y="960"/>
                  <a:pt x="1583" y="993"/>
                  <a:pt x="1602" y="1008"/>
                </a:cubicBezTo>
                <a:cubicBezTo>
                  <a:pt x="1671" y="1061"/>
                  <a:pt x="1720" y="1029"/>
                  <a:pt x="1782" y="1014"/>
                </a:cubicBezTo>
                <a:cubicBezTo>
                  <a:pt x="1873" y="1021"/>
                  <a:pt x="1861" y="1006"/>
                  <a:pt x="1872" y="1080"/>
                </a:cubicBezTo>
                <a:cubicBezTo>
                  <a:pt x="1860" y="1098"/>
                  <a:pt x="1843" y="1113"/>
                  <a:pt x="1836" y="1134"/>
                </a:cubicBezTo>
                <a:cubicBezTo>
                  <a:pt x="1821" y="1179"/>
                  <a:pt x="1815" y="1227"/>
                  <a:pt x="1800" y="1272"/>
                </a:cubicBezTo>
                <a:cubicBezTo>
                  <a:pt x="1795" y="1325"/>
                  <a:pt x="1789" y="1376"/>
                  <a:pt x="1806" y="1428"/>
                </a:cubicBezTo>
                <a:cubicBezTo>
                  <a:pt x="1803" y="1479"/>
                  <a:pt x="1819" y="1551"/>
                  <a:pt x="1770" y="1584"/>
                </a:cubicBezTo>
                <a:cubicBezTo>
                  <a:pt x="1762" y="1596"/>
                  <a:pt x="1754" y="1608"/>
                  <a:pt x="1746" y="1620"/>
                </a:cubicBezTo>
                <a:cubicBezTo>
                  <a:pt x="1742" y="1626"/>
                  <a:pt x="1734" y="1638"/>
                  <a:pt x="1734" y="1638"/>
                </a:cubicBezTo>
                <a:cubicBezTo>
                  <a:pt x="1725" y="1673"/>
                  <a:pt x="1714" y="1687"/>
                  <a:pt x="1680" y="1698"/>
                </a:cubicBezTo>
                <a:cubicBezTo>
                  <a:pt x="1652" y="1726"/>
                  <a:pt x="1669" y="1711"/>
                  <a:pt x="1626" y="1740"/>
                </a:cubicBezTo>
                <a:cubicBezTo>
                  <a:pt x="1620" y="1744"/>
                  <a:pt x="1608" y="1752"/>
                  <a:pt x="1608" y="1752"/>
                </a:cubicBezTo>
                <a:cubicBezTo>
                  <a:pt x="1602" y="1761"/>
                  <a:pt x="1574" y="1794"/>
                  <a:pt x="1566" y="1800"/>
                </a:cubicBezTo>
                <a:cubicBezTo>
                  <a:pt x="1556" y="1808"/>
                  <a:pt x="1541" y="1811"/>
                  <a:pt x="1530" y="1818"/>
                </a:cubicBezTo>
                <a:cubicBezTo>
                  <a:pt x="1455" y="1813"/>
                  <a:pt x="1389" y="1806"/>
                  <a:pt x="1314" y="1812"/>
                </a:cubicBezTo>
                <a:cubicBezTo>
                  <a:pt x="1240" y="1837"/>
                  <a:pt x="1248" y="1775"/>
                  <a:pt x="1182" y="1770"/>
                </a:cubicBezTo>
                <a:cubicBezTo>
                  <a:pt x="1142" y="1767"/>
                  <a:pt x="1102" y="1766"/>
                  <a:pt x="1062" y="1764"/>
                </a:cubicBezTo>
                <a:cubicBezTo>
                  <a:pt x="994" y="1741"/>
                  <a:pt x="1039" y="1751"/>
                  <a:pt x="924" y="1758"/>
                </a:cubicBezTo>
                <a:cubicBezTo>
                  <a:pt x="912" y="1756"/>
                  <a:pt x="897" y="1761"/>
                  <a:pt x="888" y="1752"/>
                </a:cubicBezTo>
                <a:cubicBezTo>
                  <a:pt x="873" y="1737"/>
                  <a:pt x="907" y="1719"/>
                  <a:pt x="912" y="1716"/>
                </a:cubicBezTo>
                <a:cubicBezTo>
                  <a:pt x="922" y="1676"/>
                  <a:pt x="929" y="1667"/>
                  <a:pt x="960" y="1650"/>
                </a:cubicBezTo>
                <a:cubicBezTo>
                  <a:pt x="973" y="1643"/>
                  <a:pt x="996" y="1626"/>
                  <a:pt x="996" y="1626"/>
                </a:cubicBezTo>
                <a:cubicBezTo>
                  <a:pt x="998" y="1608"/>
                  <a:pt x="1013" y="1511"/>
                  <a:pt x="1026" y="1488"/>
                </a:cubicBezTo>
                <a:cubicBezTo>
                  <a:pt x="1030" y="1482"/>
                  <a:pt x="1038" y="1480"/>
                  <a:pt x="1044" y="1476"/>
                </a:cubicBezTo>
                <a:cubicBezTo>
                  <a:pt x="1048" y="1470"/>
                  <a:pt x="1051" y="1463"/>
                  <a:pt x="1056" y="1458"/>
                </a:cubicBezTo>
                <a:cubicBezTo>
                  <a:pt x="1061" y="1453"/>
                  <a:pt x="1069" y="1451"/>
                  <a:pt x="1074" y="1446"/>
                </a:cubicBezTo>
                <a:cubicBezTo>
                  <a:pt x="1104" y="1412"/>
                  <a:pt x="1126" y="1362"/>
                  <a:pt x="1140" y="1320"/>
                </a:cubicBezTo>
                <a:cubicBezTo>
                  <a:pt x="1122" y="1285"/>
                  <a:pt x="1009" y="1255"/>
                  <a:pt x="966" y="1236"/>
                </a:cubicBezTo>
                <a:cubicBezTo>
                  <a:pt x="940" y="1245"/>
                  <a:pt x="903" y="1188"/>
                  <a:pt x="882" y="1206"/>
                </a:cubicBezTo>
                <a:cubicBezTo>
                  <a:pt x="875" y="1211"/>
                  <a:pt x="775" y="1142"/>
                  <a:pt x="768" y="1146"/>
                </a:cubicBezTo>
                <a:cubicBezTo>
                  <a:pt x="757" y="1152"/>
                  <a:pt x="708" y="1104"/>
                  <a:pt x="708" y="1104"/>
                </a:cubicBezTo>
                <a:cubicBezTo>
                  <a:pt x="682" y="1102"/>
                  <a:pt x="643" y="1063"/>
                  <a:pt x="618" y="1056"/>
                </a:cubicBezTo>
                <a:cubicBezTo>
                  <a:pt x="604" y="1052"/>
                  <a:pt x="582" y="1032"/>
                  <a:pt x="582" y="1032"/>
                </a:cubicBezTo>
                <a:cubicBezTo>
                  <a:pt x="534" y="1044"/>
                  <a:pt x="547" y="1043"/>
                  <a:pt x="468" y="1032"/>
                </a:cubicBezTo>
                <a:cubicBezTo>
                  <a:pt x="455" y="1030"/>
                  <a:pt x="432" y="1020"/>
                  <a:pt x="432" y="1020"/>
                </a:cubicBezTo>
                <a:cubicBezTo>
                  <a:pt x="402" y="990"/>
                  <a:pt x="359" y="977"/>
                  <a:pt x="324" y="954"/>
                </a:cubicBezTo>
                <a:cubicBezTo>
                  <a:pt x="311" y="915"/>
                  <a:pt x="286" y="899"/>
                  <a:pt x="252" y="876"/>
                </a:cubicBezTo>
                <a:cubicBezTo>
                  <a:pt x="241" y="869"/>
                  <a:pt x="216" y="864"/>
                  <a:pt x="216" y="864"/>
                </a:cubicBezTo>
                <a:cubicBezTo>
                  <a:pt x="198" y="837"/>
                  <a:pt x="196" y="815"/>
                  <a:pt x="162" y="804"/>
                </a:cubicBezTo>
                <a:cubicBezTo>
                  <a:pt x="144" y="786"/>
                  <a:pt x="138" y="770"/>
                  <a:pt x="114" y="762"/>
                </a:cubicBezTo>
                <a:cubicBezTo>
                  <a:pt x="92" y="728"/>
                  <a:pt x="76" y="703"/>
                  <a:pt x="36" y="690"/>
                </a:cubicBezTo>
                <a:cubicBezTo>
                  <a:pt x="19" y="665"/>
                  <a:pt x="31" y="674"/>
                  <a:pt x="0" y="666"/>
                </a:cubicBez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0" name="Freeform 6"/>
          <p:cNvSpPr>
            <a:spLocks/>
          </p:cNvSpPr>
          <p:nvPr/>
        </p:nvSpPr>
        <p:spPr bwMode="auto">
          <a:xfrm>
            <a:off x="6017684" y="3424686"/>
            <a:ext cx="948267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88" y="112"/>
              </a:cxn>
              <a:cxn ang="0">
                <a:pos x="184" y="56"/>
              </a:cxn>
              <a:cxn ang="0">
                <a:pos x="248" y="56"/>
              </a:cxn>
              <a:cxn ang="0">
                <a:pos x="344" y="32"/>
              </a:cxn>
              <a:cxn ang="0">
                <a:pos x="448" y="0"/>
              </a:cxn>
            </a:cxnLst>
            <a:rect l="0" t="0" r="r" b="b"/>
            <a:pathLst>
              <a:path w="448" h="136">
                <a:moveTo>
                  <a:pt x="0" y="136"/>
                </a:moveTo>
                <a:cubicBezTo>
                  <a:pt x="6" y="135"/>
                  <a:pt x="76" y="118"/>
                  <a:pt x="88" y="112"/>
                </a:cubicBezTo>
                <a:cubicBezTo>
                  <a:pt x="125" y="94"/>
                  <a:pt x="145" y="70"/>
                  <a:pt x="184" y="56"/>
                </a:cubicBezTo>
                <a:cubicBezTo>
                  <a:pt x="202" y="49"/>
                  <a:pt x="260" y="28"/>
                  <a:pt x="248" y="56"/>
                </a:cubicBezTo>
                <a:cubicBezTo>
                  <a:pt x="292" y="24"/>
                  <a:pt x="344" y="32"/>
                  <a:pt x="344" y="32"/>
                </a:cubicBezTo>
                <a:cubicBezTo>
                  <a:pt x="387" y="3"/>
                  <a:pt x="397" y="0"/>
                  <a:pt x="448" y="0"/>
                </a:cubicBezTo>
              </a:path>
            </a:pathLst>
          </a:custGeom>
          <a:noFill/>
          <a:ln w="28575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1" name="Freeform 7"/>
          <p:cNvSpPr>
            <a:spLocks/>
          </p:cNvSpPr>
          <p:nvPr/>
        </p:nvSpPr>
        <p:spPr bwMode="auto">
          <a:xfrm>
            <a:off x="5378451" y="4067624"/>
            <a:ext cx="1153583" cy="179387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03" y="39"/>
              </a:cxn>
              <a:cxn ang="0">
                <a:pos x="215" y="23"/>
              </a:cxn>
              <a:cxn ang="0">
                <a:pos x="367" y="15"/>
              </a:cxn>
              <a:cxn ang="0">
                <a:pos x="545" y="113"/>
              </a:cxn>
            </a:cxnLst>
            <a:rect l="0" t="0" r="r" b="b"/>
            <a:pathLst>
              <a:path w="545" h="113">
                <a:moveTo>
                  <a:pt x="0" y="113"/>
                </a:moveTo>
                <a:cubicBezTo>
                  <a:pt x="17" y="101"/>
                  <a:pt x="67" y="54"/>
                  <a:pt x="103" y="39"/>
                </a:cubicBezTo>
                <a:cubicBezTo>
                  <a:pt x="139" y="24"/>
                  <a:pt x="171" y="27"/>
                  <a:pt x="215" y="23"/>
                </a:cubicBezTo>
                <a:cubicBezTo>
                  <a:pt x="259" y="19"/>
                  <a:pt x="312" y="0"/>
                  <a:pt x="367" y="15"/>
                </a:cubicBezTo>
                <a:cubicBezTo>
                  <a:pt x="422" y="30"/>
                  <a:pt x="508" y="93"/>
                  <a:pt x="545" y="113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2" name="Rectangle 8"/>
          <p:cNvSpPr>
            <a:spLocks noChangeArrowheads="1"/>
          </p:cNvSpPr>
          <p:nvPr/>
        </p:nvSpPr>
        <p:spPr bwMode="auto">
          <a:xfrm>
            <a:off x="9315451" y="4031112"/>
            <a:ext cx="2497667" cy="2519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1000" b="1" dirty="0"/>
          </a:p>
          <a:p>
            <a:r>
              <a:rPr lang="es-ES" sz="1000" b="1" dirty="0" err="1"/>
              <a:t>Railway</a:t>
            </a:r>
            <a:r>
              <a:rPr lang="es-ES" sz="1000" b="1" dirty="0"/>
              <a:t> </a:t>
            </a:r>
            <a:r>
              <a:rPr lang="es-ES" sz="1000" b="1" dirty="0" err="1"/>
              <a:t>network</a:t>
            </a:r>
            <a:endParaRPr lang="es-ES" sz="1000" b="1" dirty="0"/>
          </a:p>
        </p:txBody>
      </p:sp>
      <p:sp>
        <p:nvSpPr>
          <p:cNvPr id="666633" name="Freeform 9"/>
          <p:cNvSpPr>
            <a:spLocks/>
          </p:cNvSpPr>
          <p:nvPr/>
        </p:nvSpPr>
        <p:spPr bwMode="auto">
          <a:xfrm>
            <a:off x="9412818" y="4678811"/>
            <a:ext cx="67098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5"/>
              </a:cxn>
              <a:cxn ang="0">
                <a:pos x="226" y="0"/>
              </a:cxn>
              <a:cxn ang="0">
                <a:pos x="317" y="0"/>
              </a:cxn>
            </a:cxnLst>
            <a:rect l="0" t="0" r="r" b="b"/>
            <a:pathLst>
              <a:path w="317" h="45">
                <a:moveTo>
                  <a:pt x="0" y="0"/>
                </a:moveTo>
                <a:lnTo>
                  <a:pt x="136" y="45"/>
                </a:lnTo>
                <a:lnTo>
                  <a:pt x="226" y="0"/>
                </a:lnTo>
                <a:lnTo>
                  <a:pt x="317" y="0"/>
                </a:lnTo>
              </a:path>
            </a:pathLst>
          </a:custGeom>
          <a:noFill/>
          <a:ln w="57150" cmpd="sng">
            <a:solidFill>
              <a:srgbClr val="2FA5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4" name="Freeform 10"/>
          <p:cNvSpPr>
            <a:spLocks/>
          </p:cNvSpPr>
          <p:nvPr/>
        </p:nvSpPr>
        <p:spPr bwMode="auto">
          <a:xfrm>
            <a:off x="9412818" y="4894711"/>
            <a:ext cx="67098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5"/>
              </a:cxn>
              <a:cxn ang="0">
                <a:pos x="226" y="0"/>
              </a:cxn>
              <a:cxn ang="0">
                <a:pos x="317" y="0"/>
              </a:cxn>
            </a:cxnLst>
            <a:rect l="0" t="0" r="r" b="b"/>
            <a:pathLst>
              <a:path w="317" h="45">
                <a:moveTo>
                  <a:pt x="0" y="0"/>
                </a:moveTo>
                <a:lnTo>
                  <a:pt x="136" y="45"/>
                </a:lnTo>
                <a:lnTo>
                  <a:pt x="226" y="0"/>
                </a:lnTo>
                <a:lnTo>
                  <a:pt x="317" y="0"/>
                </a:lnTo>
              </a:path>
            </a:pathLst>
          </a:custGeom>
          <a:noFill/>
          <a:ln w="57150" cap="flat" cmpd="sng">
            <a:solidFill>
              <a:srgbClr val="009999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5" name="Freeform 11"/>
          <p:cNvSpPr>
            <a:spLocks/>
          </p:cNvSpPr>
          <p:nvPr/>
        </p:nvSpPr>
        <p:spPr bwMode="auto">
          <a:xfrm>
            <a:off x="9412818" y="5123311"/>
            <a:ext cx="67098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5"/>
              </a:cxn>
              <a:cxn ang="0">
                <a:pos x="226" y="0"/>
              </a:cxn>
              <a:cxn ang="0">
                <a:pos x="317" y="0"/>
              </a:cxn>
            </a:cxnLst>
            <a:rect l="0" t="0" r="r" b="b"/>
            <a:pathLst>
              <a:path w="317" h="45">
                <a:moveTo>
                  <a:pt x="0" y="0"/>
                </a:moveTo>
                <a:lnTo>
                  <a:pt x="136" y="45"/>
                </a:lnTo>
                <a:lnTo>
                  <a:pt x="226" y="0"/>
                </a:lnTo>
                <a:lnTo>
                  <a:pt x="317" y="0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636" name="Text Box 12"/>
          <p:cNvSpPr txBox="1">
            <a:spLocks noChangeArrowheads="1"/>
          </p:cNvSpPr>
          <p:nvPr/>
        </p:nvSpPr>
        <p:spPr bwMode="auto">
          <a:xfrm>
            <a:off x="10263717" y="4577212"/>
            <a:ext cx="11514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Trocha 1 m.</a:t>
            </a:r>
          </a:p>
        </p:txBody>
      </p:sp>
      <p:sp>
        <p:nvSpPr>
          <p:cNvPr id="666637" name="Text Box 13"/>
          <p:cNvSpPr txBox="1">
            <a:spLocks noChangeArrowheads="1"/>
          </p:cNvSpPr>
          <p:nvPr/>
        </p:nvSpPr>
        <p:spPr bwMode="auto">
          <a:xfrm>
            <a:off x="10242551" y="4793112"/>
            <a:ext cx="15705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Trocha 1.435 m.</a:t>
            </a:r>
          </a:p>
        </p:txBody>
      </p:sp>
      <p:sp>
        <p:nvSpPr>
          <p:cNvPr id="666638" name="Text Box 14"/>
          <p:cNvSpPr txBox="1">
            <a:spLocks noChangeArrowheads="1"/>
          </p:cNvSpPr>
          <p:nvPr/>
        </p:nvSpPr>
        <p:spPr bwMode="auto">
          <a:xfrm>
            <a:off x="10276418" y="5004250"/>
            <a:ext cx="15705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Vínculo faltante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484" y="2950024"/>
            <a:ext cx="1219200" cy="347662"/>
            <a:chOff x="1780" y="1749"/>
            <a:chExt cx="384" cy="146"/>
          </a:xfrm>
        </p:grpSpPr>
        <p:sp>
          <p:nvSpPr>
            <p:cNvPr id="666640" name="Freeform 16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1" name="Line 17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2" name="Line 18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3" name="Line 19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4" name="Line 20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5" name="Line 21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0689167" y="3021462"/>
            <a:ext cx="1219200" cy="347663"/>
            <a:chOff x="1780" y="1749"/>
            <a:chExt cx="384" cy="146"/>
          </a:xfrm>
        </p:grpSpPr>
        <p:sp>
          <p:nvSpPr>
            <p:cNvPr id="666647" name="Freeform 23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8" name="Line 24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49" name="Line 25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0" name="Line 26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1" name="Line 27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2" name="Line 28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9484" y="1510161"/>
            <a:ext cx="711200" cy="203200"/>
            <a:chOff x="1780" y="1749"/>
            <a:chExt cx="384" cy="146"/>
          </a:xfrm>
        </p:grpSpPr>
        <p:sp>
          <p:nvSpPr>
            <p:cNvPr id="666654" name="Freeform 30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5" name="Line 31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6" name="Line 32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7" name="Line 33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8" name="Line 34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59" name="Line 35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44500" y="2315024"/>
            <a:ext cx="711200" cy="203200"/>
            <a:chOff x="1780" y="1749"/>
            <a:chExt cx="384" cy="146"/>
          </a:xfrm>
        </p:grpSpPr>
        <p:sp>
          <p:nvSpPr>
            <p:cNvPr id="666661" name="Freeform 37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2" name="Line 38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3" name="Line 39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4" name="Line 40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5" name="Line 41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6" name="Line 42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39751" y="3467549"/>
            <a:ext cx="711200" cy="203200"/>
            <a:chOff x="1780" y="1749"/>
            <a:chExt cx="384" cy="146"/>
          </a:xfrm>
        </p:grpSpPr>
        <p:sp>
          <p:nvSpPr>
            <p:cNvPr id="666668" name="Freeform 44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69" name="Line 45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0" name="Line 46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1" name="Line 47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2" name="Line 48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3" name="Line 49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9891184" y="3394524"/>
            <a:ext cx="711200" cy="203200"/>
            <a:chOff x="1780" y="1749"/>
            <a:chExt cx="384" cy="146"/>
          </a:xfrm>
        </p:grpSpPr>
        <p:sp>
          <p:nvSpPr>
            <p:cNvPr id="666675" name="Freeform 51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6" name="Line 52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7" name="Line 53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8" name="Line 54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79" name="Line 55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0" name="Line 56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9237133" y="3802511"/>
            <a:ext cx="711200" cy="203200"/>
            <a:chOff x="1780" y="1749"/>
            <a:chExt cx="384" cy="146"/>
          </a:xfrm>
        </p:grpSpPr>
        <p:sp>
          <p:nvSpPr>
            <p:cNvPr id="666682" name="Freeform 58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3" name="Line 59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4" name="Line 60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5" name="Line 61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6" name="Line 62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87" name="Line 63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8451851" y="5123311"/>
            <a:ext cx="711200" cy="203200"/>
            <a:chOff x="1780" y="1749"/>
            <a:chExt cx="384" cy="146"/>
          </a:xfrm>
        </p:grpSpPr>
        <p:sp>
          <p:nvSpPr>
            <p:cNvPr id="666689" name="Freeform 65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0" name="Line 66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1" name="Line 67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2" name="Line 68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3" name="Line 69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4" name="Line 70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6627284" y="6347274"/>
            <a:ext cx="711200" cy="203200"/>
            <a:chOff x="1780" y="1749"/>
            <a:chExt cx="384" cy="146"/>
          </a:xfrm>
        </p:grpSpPr>
        <p:sp>
          <p:nvSpPr>
            <p:cNvPr id="666696" name="Freeform 72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7" name="Line 73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8" name="Line 74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699" name="Line 75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0" name="Line 76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1" name="Line 77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7971367" y="5483674"/>
            <a:ext cx="711200" cy="203200"/>
            <a:chOff x="1780" y="1749"/>
            <a:chExt cx="384" cy="146"/>
          </a:xfrm>
        </p:grpSpPr>
        <p:sp>
          <p:nvSpPr>
            <p:cNvPr id="666703" name="Freeform 79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4" name="Line 80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5" name="Line 81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6" name="Line 82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7" name="Line 83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08" name="Line 84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99484" y="5686874"/>
            <a:ext cx="711200" cy="203200"/>
            <a:chOff x="1780" y="1749"/>
            <a:chExt cx="384" cy="146"/>
          </a:xfrm>
        </p:grpSpPr>
        <p:sp>
          <p:nvSpPr>
            <p:cNvPr id="666710" name="Freeform 86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11" name="Line 87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12" name="Line 88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13" name="Line 89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14" name="Line 90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15" name="Line 91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sp>
        <p:nvSpPr>
          <p:cNvPr id="666716" name="Freeform 92"/>
          <p:cNvSpPr>
            <a:spLocks/>
          </p:cNvSpPr>
          <p:nvPr/>
        </p:nvSpPr>
        <p:spPr bwMode="auto">
          <a:xfrm>
            <a:off x="4226984" y="2624587"/>
            <a:ext cx="575733" cy="180975"/>
          </a:xfrm>
          <a:custGeom>
            <a:avLst/>
            <a:gdLst/>
            <a:ahLst/>
            <a:cxnLst>
              <a:cxn ang="0">
                <a:pos x="272" y="114"/>
              </a:cxn>
              <a:cxn ang="0">
                <a:pos x="142" y="0"/>
              </a:cxn>
              <a:cxn ang="0">
                <a:pos x="0" y="69"/>
              </a:cxn>
            </a:cxnLst>
            <a:rect l="0" t="0" r="r" b="b"/>
            <a:pathLst>
              <a:path w="272" h="114">
                <a:moveTo>
                  <a:pt x="272" y="114"/>
                </a:moveTo>
                <a:lnTo>
                  <a:pt x="142" y="0"/>
                </a:lnTo>
                <a:lnTo>
                  <a:pt x="0" y="69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17" name="Freeform 93"/>
          <p:cNvSpPr>
            <a:spLocks/>
          </p:cNvSpPr>
          <p:nvPr/>
        </p:nvSpPr>
        <p:spPr bwMode="auto">
          <a:xfrm>
            <a:off x="2163233" y="3042100"/>
            <a:ext cx="501651" cy="204787"/>
          </a:xfrm>
          <a:custGeom>
            <a:avLst/>
            <a:gdLst/>
            <a:ahLst/>
            <a:cxnLst>
              <a:cxn ang="0">
                <a:pos x="21" y="9"/>
              </a:cxn>
              <a:cxn ang="0">
                <a:pos x="77" y="33"/>
              </a:cxn>
              <a:cxn ang="0">
                <a:pos x="197" y="57"/>
              </a:cxn>
              <a:cxn ang="0">
                <a:pos x="221" y="129"/>
              </a:cxn>
            </a:cxnLst>
            <a:rect l="0" t="0" r="r" b="b"/>
            <a:pathLst>
              <a:path w="237" h="129">
                <a:moveTo>
                  <a:pt x="21" y="9"/>
                </a:moveTo>
                <a:cubicBezTo>
                  <a:pt x="113" y="32"/>
                  <a:pt x="0" y="0"/>
                  <a:pt x="77" y="33"/>
                </a:cubicBezTo>
                <a:cubicBezTo>
                  <a:pt x="113" y="48"/>
                  <a:pt x="160" y="52"/>
                  <a:pt x="197" y="57"/>
                </a:cubicBezTo>
                <a:cubicBezTo>
                  <a:pt x="237" y="83"/>
                  <a:pt x="221" y="63"/>
                  <a:pt x="221" y="129"/>
                </a:cubicBezTo>
              </a:path>
            </a:pathLst>
          </a:custGeom>
          <a:noFill/>
          <a:ln w="28575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18" name="Freeform 94"/>
          <p:cNvSpPr>
            <a:spLocks/>
          </p:cNvSpPr>
          <p:nvPr/>
        </p:nvSpPr>
        <p:spPr bwMode="auto">
          <a:xfrm>
            <a:off x="3867152" y="1913386"/>
            <a:ext cx="105833" cy="3683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48" y="32"/>
              </a:cxn>
              <a:cxn ang="0">
                <a:pos x="24" y="40"/>
              </a:cxn>
              <a:cxn ang="0">
                <a:pos x="0" y="88"/>
              </a:cxn>
              <a:cxn ang="0">
                <a:pos x="32" y="184"/>
              </a:cxn>
              <a:cxn ang="0">
                <a:pos x="40" y="232"/>
              </a:cxn>
            </a:cxnLst>
            <a:rect l="0" t="0" r="r" b="b"/>
            <a:pathLst>
              <a:path w="50" h="232">
                <a:moveTo>
                  <a:pt x="32" y="0"/>
                </a:moveTo>
                <a:cubicBezTo>
                  <a:pt x="37" y="11"/>
                  <a:pt x="50" y="20"/>
                  <a:pt x="48" y="32"/>
                </a:cubicBezTo>
                <a:cubicBezTo>
                  <a:pt x="46" y="40"/>
                  <a:pt x="31" y="35"/>
                  <a:pt x="24" y="40"/>
                </a:cubicBezTo>
                <a:cubicBezTo>
                  <a:pt x="10" y="51"/>
                  <a:pt x="5" y="72"/>
                  <a:pt x="0" y="88"/>
                </a:cubicBezTo>
                <a:cubicBezTo>
                  <a:pt x="9" y="116"/>
                  <a:pt x="27" y="154"/>
                  <a:pt x="32" y="184"/>
                </a:cubicBezTo>
                <a:cubicBezTo>
                  <a:pt x="35" y="200"/>
                  <a:pt x="39" y="224"/>
                  <a:pt x="40" y="232"/>
                </a:cubicBez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19" name="Freeform 95"/>
          <p:cNvSpPr>
            <a:spLocks/>
          </p:cNvSpPr>
          <p:nvPr/>
        </p:nvSpPr>
        <p:spPr bwMode="auto">
          <a:xfrm>
            <a:off x="6390218" y="4021586"/>
            <a:ext cx="63500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4"/>
              </a:cxn>
            </a:cxnLst>
            <a:rect l="0" t="0" r="r" b="b"/>
            <a:pathLst>
              <a:path w="30" h="104">
                <a:moveTo>
                  <a:pt x="0" y="0"/>
                </a:moveTo>
                <a:cubicBezTo>
                  <a:pt x="8" y="34"/>
                  <a:pt x="30" y="74"/>
                  <a:pt x="0" y="10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20" name="Freeform 96"/>
          <p:cNvSpPr>
            <a:spLocks/>
          </p:cNvSpPr>
          <p:nvPr/>
        </p:nvSpPr>
        <p:spPr bwMode="auto">
          <a:xfrm>
            <a:off x="3892551" y="2630937"/>
            <a:ext cx="262467" cy="8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" y="44"/>
              </a:cxn>
              <a:cxn ang="0">
                <a:pos x="124" y="52"/>
              </a:cxn>
            </a:cxnLst>
            <a:rect l="0" t="0" r="r" b="b"/>
            <a:pathLst>
              <a:path w="124" h="55">
                <a:moveTo>
                  <a:pt x="0" y="0"/>
                </a:moveTo>
                <a:cubicBezTo>
                  <a:pt x="44" y="11"/>
                  <a:pt x="15" y="28"/>
                  <a:pt x="52" y="44"/>
                </a:cubicBezTo>
                <a:cubicBezTo>
                  <a:pt x="78" y="55"/>
                  <a:pt x="96" y="52"/>
                  <a:pt x="124" y="52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21" name="Freeform 97"/>
          <p:cNvSpPr>
            <a:spLocks/>
          </p:cNvSpPr>
          <p:nvPr/>
        </p:nvSpPr>
        <p:spPr bwMode="auto">
          <a:xfrm>
            <a:off x="3926417" y="3151636"/>
            <a:ext cx="1058333" cy="41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" y="44"/>
              </a:cxn>
              <a:cxn ang="0">
                <a:pos x="188" y="76"/>
              </a:cxn>
              <a:cxn ang="0">
                <a:pos x="212" y="92"/>
              </a:cxn>
              <a:cxn ang="0">
                <a:pos x="260" y="108"/>
              </a:cxn>
              <a:cxn ang="0">
                <a:pos x="392" y="188"/>
              </a:cxn>
              <a:cxn ang="0">
                <a:pos x="500" y="260"/>
              </a:cxn>
            </a:cxnLst>
            <a:rect l="0" t="0" r="r" b="b"/>
            <a:pathLst>
              <a:path w="500" h="260">
                <a:moveTo>
                  <a:pt x="0" y="0"/>
                </a:moveTo>
                <a:cubicBezTo>
                  <a:pt x="59" y="39"/>
                  <a:pt x="40" y="31"/>
                  <a:pt x="116" y="44"/>
                </a:cubicBezTo>
                <a:cubicBezTo>
                  <a:pt x="138" y="59"/>
                  <a:pt x="166" y="61"/>
                  <a:pt x="188" y="76"/>
                </a:cubicBezTo>
                <a:cubicBezTo>
                  <a:pt x="196" y="81"/>
                  <a:pt x="203" y="88"/>
                  <a:pt x="212" y="92"/>
                </a:cubicBezTo>
                <a:cubicBezTo>
                  <a:pt x="227" y="99"/>
                  <a:pt x="260" y="108"/>
                  <a:pt x="260" y="108"/>
                </a:cubicBezTo>
                <a:cubicBezTo>
                  <a:pt x="294" y="142"/>
                  <a:pt x="351" y="165"/>
                  <a:pt x="392" y="188"/>
                </a:cubicBezTo>
                <a:cubicBezTo>
                  <a:pt x="432" y="213"/>
                  <a:pt x="480" y="245"/>
                  <a:pt x="500" y="26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22" name="Freeform 98"/>
          <p:cNvSpPr>
            <a:spLocks/>
          </p:cNvSpPr>
          <p:nvPr/>
        </p:nvSpPr>
        <p:spPr bwMode="auto">
          <a:xfrm>
            <a:off x="2207684" y="2605537"/>
            <a:ext cx="1566333" cy="212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4" y="24"/>
              </a:cxn>
              <a:cxn ang="0">
                <a:pos x="192" y="28"/>
              </a:cxn>
              <a:cxn ang="0">
                <a:pos x="256" y="44"/>
              </a:cxn>
              <a:cxn ang="0">
                <a:pos x="332" y="60"/>
              </a:cxn>
              <a:cxn ang="0">
                <a:pos x="388" y="72"/>
              </a:cxn>
              <a:cxn ang="0">
                <a:pos x="472" y="124"/>
              </a:cxn>
              <a:cxn ang="0">
                <a:pos x="556" y="96"/>
              </a:cxn>
              <a:cxn ang="0">
                <a:pos x="612" y="56"/>
              </a:cxn>
              <a:cxn ang="0">
                <a:pos x="692" y="28"/>
              </a:cxn>
              <a:cxn ang="0">
                <a:pos x="740" y="20"/>
              </a:cxn>
            </a:cxnLst>
            <a:rect l="0" t="0" r="r" b="b"/>
            <a:pathLst>
              <a:path w="740" h="134">
                <a:moveTo>
                  <a:pt x="0" y="0"/>
                </a:moveTo>
                <a:cubicBezTo>
                  <a:pt x="37" y="4"/>
                  <a:pt x="70" y="10"/>
                  <a:pt x="104" y="24"/>
                </a:cubicBezTo>
                <a:cubicBezTo>
                  <a:pt x="158" y="19"/>
                  <a:pt x="144" y="16"/>
                  <a:pt x="192" y="28"/>
                </a:cubicBezTo>
                <a:cubicBezTo>
                  <a:pt x="217" y="53"/>
                  <a:pt x="195" y="36"/>
                  <a:pt x="256" y="44"/>
                </a:cubicBezTo>
                <a:cubicBezTo>
                  <a:pt x="281" y="47"/>
                  <a:pt x="307" y="56"/>
                  <a:pt x="332" y="60"/>
                </a:cubicBezTo>
                <a:cubicBezTo>
                  <a:pt x="366" y="71"/>
                  <a:pt x="348" y="67"/>
                  <a:pt x="388" y="72"/>
                </a:cubicBezTo>
                <a:cubicBezTo>
                  <a:pt x="410" y="94"/>
                  <a:pt x="442" y="114"/>
                  <a:pt x="472" y="124"/>
                </a:cubicBezTo>
                <a:cubicBezTo>
                  <a:pt x="522" y="121"/>
                  <a:pt x="537" y="134"/>
                  <a:pt x="556" y="96"/>
                </a:cubicBezTo>
                <a:cubicBezTo>
                  <a:pt x="562" y="50"/>
                  <a:pt x="564" y="61"/>
                  <a:pt x="612" y="56"/>
                </a:cubicBezTo>
                <a:cubicBezTo>
                  <a:pt x="639" y="47"/>
                  <a:pt x="666" y="38"/>
                  <a:pt x="692" y="28"/>
                </a:cubicBezTo>
                <a:cubicBezTo>
                  <a:pt x="707" y="22"/>
                  <a:pt x="740" y="20"/>
                  <a:pt x="740" y="20"/>
                </a:cubicBezTo>
              </a:path>
            </a:pathLst>
          </a:custGeom>
          <a:noFill/>
          <a:ln w="38100" cap="flat" cmpd="sng">
            <a:solidFill>
              <a:srgbClr val="CC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23" name="Freeform 99"/>
          <p:cNvSpPr>
            <a:spLocks/>
          </p:cNvSpPr>
          <p:nvPr/>
        </p:nvSpPr>
        <p:spPr bwMode="auto">
          <a:xfrm>
            <a:off x="3693585" y="2754761"/>
            <a:ext cx="2129367" cy="274638"/>
          </a:xfrm>
          <a:custGeom>
            <a:avLst/>
            <a:gdLst/>
            <a:ahLst/>
            <a:cxnLst>
              <a:cxn ang="0">
                <a:pos x="0" y="146"/>
              </a:cxn>
              <a:cxn ang="0">
                <a:pos x="54" y="108"/>
              </a:cxn>
              <a:cxn ang="0">
                <a:pos x="215" y="92"/>
              </a:cxn>
              <a:cxn ang="0">
                <a:pos x="285" y="77"/>
              </a:cxn>
              <a:cxn ang="0">
                <a:pos x="346" y="92"/>
              </a:cxn>
              <a:cxn ang="0">
                <a:pos x="400" y="146"/>
              </a:cxn>
              <a:cxn ang="0">
                <a:pos x="507" y="154"/>
              </a:cxn>
              <a:cxn ang="0">
                <a:pos x="638" y="162"/>
              </a:cxn>
              <a:cxn ang="0">
                <a:pos x="699" y="123"/>
              </a:cxn>
              <a:cxn ang="0">
                <a:pos x="730" y="92"/>
              </a:cxn>
              <a:cxn ang="0">
                <a:pos x="761" y="85"/>
              </a:cxn>
              <a:cxn ang="0">
                <a:pos x="814" y="62"/>
              </a:cxn>
              <a:cxn ang="0">
                <a:pos x="922" y="46"/>
              </a:cxn>
              <a:cxn ang="0">
                <a:pos x="1006" y="0"/>
              </a:cxn>
            </a:cxnLst>
            <a:rect l="0" t="0" r="r" b="b"/>
            <a:pathLst>
              <a:path w="1006" h="173">
                <a:moveTo>
                  <a:pt x="0" y="146"/>
                </a:moveTo>
                <a:cubicBezTo>
                  <a:pt x="20" y="128"/>
                  <a:pt x="28" y="116"/>
                  <a:pt x="54" y="108"/>
                </a:cubicBezTo>
                <a:cubicBezTo>
                  <a:pt x="108" y="71"/>
                  <a:pt x="143" y="87"/>
                  <a:pt x="215" y="92"/>
                </a:cubicBezTo>
                <a:cubicBezTo>
                  <a:pt x="247" y="124"/>
                  <a:pt x="263" y="109"/>
                  <a:pt x="285" y="77"/>
                </a:cubicBezTo>
                <a:cubicBezTo>
                  <a:pt x="305" y="81"/>
                  <a:pt x="330" y="79"/>
                  <a:pt x="346" y="92"/>
                </a:cubicBezTo>
                <a:cubicBezTo>
                  <a:pt x="365" y="107"/>
                  <a:pt x="371" y="141"/>
                  <a:pt x="400" y="146"/>
                </a:cubicBezTo>
                <a:cubicBezTo>
                  <a:pt x="435" y="152"/>
                  <a:pt x="471" y="151"/>
                  <a:pt x="507" y="154"/>
                </a:cubicBezTo>
                <a:cubicBezTo>
                  <a:pt x="561" y="173"/>
                  <a:pt x="566" y="168"/>
                  <a:pt x="638" y="162"/>
                </a:cubicBezTo>
                <a:cubicBezTo>
                  <a:pt x="656" y="132"/>
                  <a:pt x="667" y="134"/>
                  <a:pt x="699" y="123"/>
                </a:cubicBezTo>
                <a:cubicBezTo>
                  <a:pt x="710" y="113"/>
                  <a:pt x="717" y="99"/>
                  <a:pt x="730" y="92"/>
                </a:cubicBezTo>
                <a:cubicBezTo>
                  <a:pt x="739" y="87"/>
                  <a:pt x="751" y="88"/>
                  <a:pt x="761" y="85"/>
                </a:cubicBezTo>
                <a:cubicBezTo>
                  <a:pt x="804" y="73"/>
                  <a:pt x="763" y="81"/>
                  <a:pt x="814" y="62"/>
                </a:cubicBezTo>
                <a:cubicBezTo>
                  <a:pt x="846" y="50"/>
                  <a:pt x="893" y="49"/>
                  <a:pt x="922" y="46"/>
                </a:cubicBezTo>
                <a:cubicBezTo>
                  <a:pt x="960" y="35"/>
                  <a:pt x="967" y="0"/>
                  <a:pt x="1006" y="0"/>
                </a:cubicBezTo>
              </a:path>
            </a:pathLst>
          </a:custGeom>
          <a:noFill/>
          <a:ln w="38100" cap="flat" cmpd="sng">
            <a:solidFill>
              <a:srgbClr val="CC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grpSp>
        <p:nvGrpSpPr>
          <p:cNvPr id="13" name="Group 112"/>
          <p:cNvGrpSpPr>
            <a:grpSpLocks/>
          </p:cNvGrpSpPr>
          <p:nvPr/>
        </p:nvGrpSpPr>
        <p:grpSpPr bwMode="auto">
          <a:xfrm>
            <a:off x="9406467" y="5494786"/>
            <a:ext cx="711200" cy="203200"/>
            <a:chOff x="1780" y="1749"/>
            <a:chExt cx="384" cy="146"/>
          </a:xfrm>
        </p:grpSpPr>
        <p:sp>
          <p:nvSpPr>
            <p:cNvPr id="666737" name="Freeform 113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38" name="Line 114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39" name="Line 115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0" name="Line 116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1" name="Line 117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2" name="Line 118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8445500" y="5782124"/>
            <a:ext cx="1219200" cy="347662"/>
            <a:chOff x="1780" y="1749"/>
            <a:chExt cx="384" cy="146"/>
          </a:xfrm>
        </p:grpSpPr>
        <p:sp>
          <p:nvSpPr>
            <p:cNvPr id="666744" name="Freeform 120"/>
            <p:cNvSpPr>
              <a:spLocks/>
            </p:cNvSpPr>
            <p:nvPr/>
          </p:nvSpPr>
          <p:spPr bwMode="auto">
            <a:xfrm>
              <a:off x="1780" y="1776"/>
              <a:ext cx="384" cy="119"/>
            </a:xfrm>
            <a:custGeom>
              <a:avLst/>
              <a:gdLst/>
              <a:ahLst/>
              <a:cxnLst>
                <a:cxn ang="0">
                  <a:pos x="96" y="288"/>
                </a:cxn>
                <a:cxn ang="0">
                  <a:pos x="864" y="288"/>
                </a:cxn>
                <a:cxn ang="0">
                  <a:pos x="1056" y="96"/>
                </a:cxn>
                <a:cxn ang="0">
                  <a:pos x="912" y="96"/>
                </a:cxn>
                <a:cxn ang="0">
                  <a:pos x="864" y="144"/>
                </a:cxn>
                <a:cxn ang="0">
                  <a:pos x="336" y="144"/>
                </a:cxn>
                <a:cxn ang="0">
                  <a:pos x="288" y="96"/>
                </a:cxn>
                <a:cxn ang="0">
                  <a:pos x="240" y="96"/>
                </a:cxn>
                <a:cxn ang="0">
                  <a:pos x="192" y="0"/>
                </a:cxn>
                <a:cxn ang="0">
                  <a:pos x="144" y="0"/>
                </a:cxn>
                <a:cxn ang="0">
                  <a:pos x="144" y="96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0" y="144"/>
                </a:cxn>
                <a:cxn ang="0">
                  <a:pos x="0" y="240"/>
                </a:cxn>
                <a:cxn ang="0">
                  <a:pos x="48" y="240"/>
                </a:cxn>
                <a:cxn ang="0">
                  <a:pos x="96" y="288"/>
                </a:cxn>
              </a:cxnLst>
              <a:rect l="0" t="0" r="r" b="b"/>
              <a:pathLst>
                <a:path w="1056" h="288">
                  <a:moveTo>
                    <a:pt x="96" y="288"/>
                  </a:moveTo>
                  <a:lnTo>
                    <a:pt x="864" y="288"/>
                  </a:lnTo>
                  <a:lnTo>
                    <a:pt x="1056" y="96"/>
                  </a:lnTo>
                  <a:lnTo>
                    <a:pt x="912" y="96"/>
                  </a:lnTo>
                  <a:lnTo>
                    <a:pt x="864" y="144"/>
                  </a:lnTo>
                  <a:lnTo>
                    <a:pt x="336" y="144"/>
                  </a:lnTo>
                  <a:lnTo>
                    <a:pt x="288" y="96"/>
                  </a:lnTo>
                  <a:lnTo>
                    <a:pt x="240" y="96"/>
                  </a:lnTo>
                  <a:lnTo>
                    <a:pt x="192" y="0"/>
                  </a:lnTo>
                  <a:lnTo>
                    <a:pt x="144" y="0"/>
                  </a:lnTo>
                  <a:lnTo>
                    <a:pt x="144" y="96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0" y="144"/>
                  </a:lnTo>
                  <a:lnTo>
                    <a:pt x="0" y="240"/>
                  </a:lnTo>
                  <a:lnTo>
                    <a:pt x="48" y="240"/>
                  </a:lnTo>
                  <a:lnTo>
                    <a:pt x="96" y="28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5" name="Line 121"/>
            <p:cNvSpPr>
              <a:spLocks noChangeShapeType="1"/>
            </p:cNvSpPr>
            <p:nvPr/>
          </p:nvSpPr>
          <p:spPr bwMode="auto">
            <a:xfrm flipV="1">
              <a:off x="1909" y="174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6" name="Line 122"/>
            <p:cNvSpPr>
              <a:spLocks noChangeShapeType="1"/>
            </p:cNvSpPr>
            <p:nvPr/>
          </p:nvSpPr>
          <p:spPr bwMode="auto">
            <a:xfrm>
              <a:off x="1945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7" name="Line 123"/>
            <p:cNvSpPr>
              <a:spLocks noChangeShapeType="1"/>
            </p:cNvSpPr>
            <p:nvPr/>
          </p:nvSpPr>
          <p:spPr bwMode="auto">
            <a:xfrm>
              <a:off x="2002" y="1815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8" name="Line 124"/>
            <p:cNvSpPr>
              <a:spLocks noChangeShapeType="1"/>
            </p:cNvSpPr>
            <p:nvPr/>
          </p:nvSpPr>
          <p:spPr bwMode="auto">
            <a:xfrm>
              <a:off x="1945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  <p:sp>
          <p:nvSpPr>
            <p:cNvPr id="666749" name="Line 125"/>
            <p:cNvSpPr>
              <a:spLocks noChangeShapeType="1"/>
            </p:cNvSpPr>
            <p:nvPr/>
          </p:nvSpPr>
          <p:spPr bwMode="auto">
            <a:xfrm>
              <a:off x="2002" y="1782"/>
              <a:ext cx="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PY"/>
            </a:p>
          </p:txBody>
        </p:sp>
      </p:grpSp>
      <p:sp>
        <p:nvSpPr>
          <p:cNvPr id="666750" name="Text Box 126"/>
          <p:cNvSpPr txBox="1">
            <a:spLocks noChangeArrowheads="1"/>
          </p:cNvSpPr>
          <p:nvPr/>
        </p:nvSpPr>
        <p:spPr bwMode="auto">
          <a:xfrm>
            <a:off x="10111318" y="5466212"/>
            <a:ext cx="1885949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Puertos PANAMAX</a:t>
            </a:r>
          </a:p>
        </p:txBody>
      </p:sp>
      <p:sp>
        <p:nvSpPr>
          <p:cNvPr id="666751" name="Text Box 127"/>
          <p:cNvSpPr txBox="1">
            <a:spLocks noChangeArrowheads="1"/>
          </p:cNvSpPr>
          <p:nvPr/>
        </p:nvSpPr>
        <p:spPr bwMode="auto">
          <a:xfrm>
            <a:off x="9789585" y="5898012"/>
            <a:ext cx="211243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Puertos Post-PANAMAX</a:t>
            </a:r>
          </a:p>
        </p:txBody>
      </p:sp>
      <p:sp>
        <p:nvSpPr>
          <p:cNvPr id="666752" name="Freeform 128"/>
          <p:cNvSpPr>
            <a:spLocks/>
          </p:cNvSpPr>
          <p:nvPr/>
        </p:nvSpPr>
        <p:spPr bwMode="auto">
          <a:xfrm>
            <a:off x="1881718" y="2588074"/>
            <a:ext cx="300567" cy="317500"/>
          </a:xfrm>
          <a:custGeom>
            <a:avLst/>
            <a:gdLst/>
            <a:ahLst/>
            <a:cxnLst>
              <a:cxn ang="0">
                <a:pos x="17" y="200"/>
              </a:cxn>
              <a:cxn ang="0">
                <a:pos x="34" y="175"/>
              </a:cxn>
              <a:cxn ang="0">
                <a:pos x="51" y="141"/>
              </a:cxn>
              <a:cxn ang="0">
                <a:pos x="109" y="91"/>
              </a:cxn>
              <a:cxn ang="0">
                <a:pos x="117" y="66"/>
              </a:cxn>
              <a:cxn ang="0">
                <a:pos x="101" y="41"/>
              </a:cxn>
              <a:cxn ang="0">
                <a:pos x="142" y="0"/>
              </a:cxn>
            </a:cxnLst>
            <a:rect l="0" t="0" r="r" b="b"/>
            <a:pathLst>
              <a:path w="142" h="200">
                <a:moveTo>
                  <a:pt x="17" y="200"/>
                </a:moveTo>
                <a:cubicBezTo>
                  <a:pt x="23" y="192"/>
                  <a:pt x="32" y="185"/>
                  <a:pt x="34" y="175"/>
                </a:cubicBezTo>
                <a:cubicBezTo>
                  <a:pt x="41" y="135"/>
                  <a:pt x="0" y="159"/>
                  <a:pt x="51" y="141"/>
                </a:cubicBezTo>
                <a:cubicBezTo>
                  <a:pt x="63" y="103"/>
                  <a:pt x="76" y="113"/>
                  <a:pt x="109" y="91"/>
                </a:cubicBezTo>
                <a:cubicBezTo>
                  <a:pt x="112" y="83"/>
                  <a:pt x="118" y="75"/>
                  <a:pt x="117" y="66"/>
                </a:cubicBezTo>
                <a:cubicBezTo>
                  <a:pt x="115" y="56"/>
                  <a:pt x="101" y="51"/>
                  <a:pt x="101" y="41"/>
                </a:cubicBezTo>
                <a:cubicBezTo>
                  <a:pt x="101" y="0"/>
                  <a:pt x="142" y="28"/>
                  <a:pt x="142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53" name="Text Box 129"/>
          <p:cNvSpPr txBox="1">
            <a:spLocks noChangeArrowheads="1"/>
          </p:cNvSpPr>
          <p:nvPr/>
        </p:nvSpPr>
        <p:spPr bwMode="auto">
          <a:xfrm>
            <a:off x="7683501" y="5039175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54" name="Text Box 130"/>
          <p:cNvSpPr txBox="1">
            <a:spLocks noChangeArrowheads="1"/>
          </p:cNvSpPr>
          <p:nvPr/>
        </p:nvSpPr>
        <p:spPr bwMode="auto">
          <a:xfrm>
            <a:off x="5939367" y="5682112"/>
            <a:ext cx="304892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ZF</a:t>
            </a:r>
          </a:p>
        </p:txBody>
      </p:sp>
      <p:sp>
        <p:nvSpPr>
          <p:cNvPr id="666755" name="Text Box 131"/>
          <p:cNvSpPr txBox="1">
            <a:spLocks noChangeArrowheads="1"/>
          </p:cNvSpPr>
          <p:nvPr/>
        </p:nvSpPr>
        <p:spPr bwMode="auto">
          <a:xfrm>
            <a:off x="5090584" y="6263137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56" name="Text Box 132"/>
          <p:cNvSpPr txBox="1">
            <a:spLocks noChangeArrowheads="1"/>
          </p:cNvSpPr>
          <p:nvPr/>
        </p:nvSpPr>
        <p:spPr bwMode="auto">
          <a:xfrm>
            <a:off x="6532034" y="5902775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57" name="Text Box 133"/>
          <p:cNvSpPr txBox="1">
            <a:spLocks noChangeArrowheads="1"/>
          </p:cNvSpPr>
          <p:nvPr/>
        </p:nvSpPr>
        <p:spPr bwMode="auto">
          <a:xfrm>
            <a:off x="9315451" y="3454849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59" name="Text Box 135"/>
          <p:cNvSpPr txBox="1">
            <a:spLocks noChangeArrowheads="1"/>
          </p:cNvSpPr>
          <p:nvPr/>
        </p:nvSpPr>
        <p:spPr bwMode="auto">
          <a:xfrm>
            <a:off x="790013" y="2613549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 dirty="0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60" name="Text Box 136"/>
          <p:cNvSpPr txBox="1">
            <a:spLocks noChangeArrowheads="1"/>
          </p:cNvSpPr>
          <p:nvPr/>
        </p:nvSpPr>
        <p:spPr bwMode="auto">
          <a:xfrm>
            <a:off x="1298014" y="2613549"/>
            <a:ext cx="304892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ZF</a:t>
            </a:r>
          </a:p>
        </p:txBody>
      </p:sp>
      <p:sp>
        <p:nvSpPr>
          <p:cNvPr id="666762" name="Freeform 138"/>
          <p:cNvSpPr>
            <a:spLocks/>
          </p:cNvSpPr>
          <p:nvPr/>
        </p:nvSpPr>
        <p:spPr bwMode="auto">
          <a:xfrm>
            <a:off x="5397501" y="5286824"/>
            <a:ext cx="317500" cy="647700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26" y="16"/>
              </a:cxn>
              <a:cxn ang="0">
                <a:pos x="86" y="112"/>
              </a:cxn>
              <a:cxn ang="0">
                <a:pos x="54" y="120"/>
              </a:cxn>
              <a:cxn ang="0">
                <a:pos x="54" y="408"/>
              </a:cxn>
            </a:cxnLst>
            <a:rect l="0" t="0" r="r" b="b"/>
            <a:pathLst>
              <a:path w="150" h="408">
                <a:moveTo>
                  <a:pt x="150" y="0"/>
                </a:moveTo>
                <a:cubicBezTo>
                  <a:pt x="142" y="5"/>
                  <a:pt x="131" y="8"/>
                  <a:pt x="126" y="16"/>
                </a:cubicBezTo>
                <a:cubicBezTo>
                  <a:pt x="113" y="37"/>
                  <a:pt x="112" y="94"/>
                  <a:pt x="86" y="112"/>
                </a:cubicBezTo>
                <a:cubicBezTo>
                  <a:pt x="77" y="118"/>
                  <a:pt x="65" y="117"/>
                  <a:pt x="54" y="120"/>
                </a:cubicBezTo>
                <a:cubicBezTo>
                  <a:pt x="0" y="201"/>
                  <a:pt x="54" y="312"/>
                  <a:pt x="54" y="408"/>
                </a:cubicBezTo>
              </a:path>
            </a:pathLst>
          </a:custGeom>
          <a:noFill/>
          <a:ln w="57150" cmpd="sng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Y"/>
          </a:p>
        </p:txBody>
      </p:sp>
      <p:sp>
        <p:nvSpPr>
          <p:cNvPr id="666763" name="Text Box 139"/>
          <p:cNvSpPr txBox="1">
            <a:spLocks noChangeArrowheads="1"/>
          </p:cNvSpPr>
          <p:nvPr/>
        </p:nvSpPr>
        <p:spPr bwMode="auto">
          <a:xfrm>
            <a:off x="5397501" y="5682112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66" name="AutoShape 142"/>
          <p:cNvSpPr>
            <a:spLocks noChangeArrowheads="1"/>
          </p:cNvSpPr>
          <p:nvPr/>
        </p:nvSpPr>
        <p:spPr bwMode="auto">
          <a:xfrm>
            <a:off x="10832572" y="3621536"/>
            <a:ext cx="678391" cy="369332"/>
          </a:xfrm>
          <a:prstGeom prst="wedgeRectCallout">
            <a:avLst>
              <a:gd name="adj1" fmla="val -187977"/>
              <a:gd name="adj2" fmla="val -18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Paranaguá</a:t>
            </a:r>
          </a:p>
        </p:txBody>
      </p:sp>
      <p:sp>
        <p:nvSpPr>
          <p:cNvPr id="666767" name="AutoShape 143"/>
          <p:cNvSpPr>
            <a:spLocks noChangeArrowheads="1"/>
          </p:cNvSpPr>
          <p:nvPr/>
        </p:nvSpPr>
        <p:spPr bwMode="auto">
          <a:xfrm>
            <a:off x="8827850" y="4485756"/>
            <a:ext cx="707245" cy="369332"/>
          </a:xfrm>
          <a:prstGeom prst="wedgeRectCallout">
            <a:avLst>
              <a:gd name="adj1" fmla="val -117460"/>
              <a:gd name="adj2" fmla="val 20392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Rio Grande</a:t>
            </a:r>
          </a:p>
        </p:txBody>
      </p:sp>
      <p:sp>
        <p:nvSpPr>
          <p:cNvPr id="666768" name="AutoShape 144"/>
          <p:cNvSpPr>
            <a:spLocks noChangeArrowheads="1"/>
          </p:cNvSpPr>
          <p:nvPr/>
        </p:nvSpPr>
        <p:spPr bwMode="auto">
          <a:xfrm>
            <a:off x="3084930" y="5610674"/>
            <a:ext cx="865942" cy="369332"/>
          </a:xfrm>
          <a:prstGeom prst="wedgeRectCallout">
            <a:avLst>
              <a:gd name="adj1" fmla="val 168014"/>
              <a:gd name="adj2" fmla="val 466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Nueva Palmira</a:t>
            </a:r>
          </a:p>
        </p:txBody>
      </p:sp>
      <p:sp>
        <p:nvSpPr>
          <p:cNvPr id="666769" name="AutoShape 145"/>
          <p:cNvSpPr>
            <a:spLocks noChangeArrowheads="1"/>
          </p:cNvSpPr>
          <p:nvPr/>
        </p:nvSpPr>
        <p:spPr bwMode="auto">
          <a:xfrm>
            <a:off x="7577794" y="6142486"/>
            <a:ext cx="761747" cy="369332"/>
          </a:xfrm>
          <a:prstGeom prst="wedgeRectCallout">
            <a:avLst>
              <a:gd name="adj1" fmla="val -140690"/>
              <a:gd name="adj2" fmla="val -2076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Montevideo</a:t>
            </a:r>
          </a:p>
        </p:txBody>
      </p:sp>
      <p:sp>
        <p:nvSpPr>
          <p:cNvPr id="666770" name="AutoShape 146"/>
          <p:cNvSpPr>
            <a:spLocks noChangeArrowheads="1"/>
          </p:cNvSpPr>
          <p:nvPr/>
        </p:nvSpPr>
        <p:spPr bwMode="auto">
          <a:xfrm>
            <a:off x="1632140" y="3765999"/>
            <a:ext cx="748923" cy="369332"/>
          </a:xfrm>
          <a:prstGeom prst="wedgeRectCallout">
            <a:avLst>
              <a:gd name="adj1" fmla="val -65954"/>
              <a:gd name="adj2" fmla="val -18559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Antofagasta</a:t>
            </a:r>
          </a:p>
        </p:txBody>
      </p:sp>
      <p:sp>
        <p:nvSpPr>
          <p:cNvPr id="666771" name="Text Box 147"/>
          <p:cNvSpPr txBox="1">
            <a:spLocks noChangeArrowheads="1"/>
          </p:cNvSpPr>
          <p:nvPr/>
        </p:nvSpPr>
        <p:spPr bwMode="auto">
          <a:xfrm>
            <a:off x="9508068" y="1749875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72" name="Text Box 148"/>
          <p:cNvSpPr txBox="1">
            <a:spLocks noChangeArrowheads="1"/>
          </p:cNvSpPr>
          <p:nvPr/>
        </p:nvSpPr>
        <p:spPr bwMode="auto">
          <a:xfrm>
            <a:off x="9508067" y="2054675"/>
            <a:ext cx="304892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ZF</a:t>
            </a:r>
          </a:p>
        </p:txBody>
      </p:sp>
      <p:sp>
        <p:nvSpPr>
          <p:cNvPr id="666773" name="Text Box 149"/>
          <p:cNvSpPr txBox="1">
            <a:spLocks noChangeArrowheads="1"/>
          </p:cNvSpPr>
          <p:nvPr/>
        </p:nvSpPr>
        <p:spPr bwMode="auto">
          <a:xfrm>
            <a:off x="10083801" y="1749875"/>
            <a:ext cx="15705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Depósito Franco</a:t>
            </a:r>
          </a:p>
        </p:txBody>
      </p:sp>
      <p:sp>
        <p:nvSpPr>
          <p:cNvPr id="666774" name="Text Box 150"/>
          <p:cNvSpPr txBox="1">
            <a:spLocks noChangeArrowheads="1"/>
          </p:cNvSpPr>
          <p:nvPr/>
        </p:nvSpPr>
        <p:spPr bwMode="auto">
          <a:xfrm>
            <a:off x="10083801" y="2029275"/>
            <a:ext cx="15705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Zona Franca</a:t>
            </a:r>
          </a:p>
        </p:txBody>
      </p:sp>
      <p:sp>
        <p:nvSpPr>
          <p:cNvPr id="666775" name="AutoShape 151"/>
          <p:cNvSpPr>
            <a:spLocks noChangeArrowheads="1"/>
          </p:cNvSpPr>
          <p:nvPr/>
        </p:nvSpPr>
        <p:spPr bwMode="auto">
          <a:xfrm>
            <a:off x="3302229" y="6240911"/>
            <a:ext cx="795411" cy="369332"/>
          </a:xfrm>
          <a:prstGeom prst="wedgeRectCallout">
            <a:avLst>
              <a:gd name="adj1" fmla="val 152861"/>
              <a:gd name="adj2" fmla="val -6482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/>
              <a:t>Puerto</a:t>
            </a:r>
            <a:br>
              <a:rPr lang="es-ES" sz="900"/>
            </a:br>
            <a:r>
              <a:rPr lang="es-ES" sz="900"/>
              <a:t>Buenos Aires</a:t>
            </a:r>
          </a:p>
        </p:txBody>
      </p:sp>
      <p:sp>
        <p:nvSpPr>
          <p:cNvPr id="152" name="151 Forma libre"/>
          <p:cNvSpPr/>
          <p:nvPr/>
        </p:nvSpPr>
        <p:spPr>
          <a:xfrm>
            <a:off x="6109615" y="3458369"/>
            <a:ext cx="263347" cy="68061"/>
          </a:xfrm>
          <a:custGeom>
            <a:avLst/>
            <a:gdLst>
              <a:gd name="connsiteX0" fmla="*/ 197510 w 197510"/>
              <a:gd name="connsiteY0" fmla="*/ 58824 h 68061"/>
              <a:gd name="connsiteX1" fmla="*/ 138989 w 197510"/>
              <a:gd name="connsiteY1" fmla="*/ 29563 h 68061"/>
              <a:gd name="connsiteX2" fmla="*/ 117043 w 197510"/>
              <a:gd name="connsiteY2" fmla="*/ 22248 h 68061"/>
              <a:gd name="connsiteX3" fmla="*/ 87782 w 197510"/>
              <a:gd name="connsiteY3" fmla="*/ 14933 h 68061"/>
              <a:gd name="connsiteX4" fmla="*/ 65837 w 197510"/>
              <a:gd name="connsiteY4" fmla="*/ 7617 h 68061"/>
              <a:gd name="connsiteX5" fmla="*/ 0 w 197510"/>
              <a:gd name="connsiteY5" fmla="*/ 302 h 6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510" h="68061">
                <a:moveTo>
                  <a:pt x="197510" y="58824"/>
                </a:moveTo>
                <a:cubicBezTo>
                  <a:pt x="102324" y="42960"/>
                  <a:pt x="187111" y="68061"/>
                  <a:pt x="138989" y="29563"/>
                </a:cubicBezTo>
                <a:cubicBezTo>
                  <a:pt x="132968" y="24746"/>
                  <a:pt x="124457" y="24366"/>
                  <a:pt x="117043" y="22248"/>
                </a:cubicBezTo>
                <a:cubicBezTo>
                  <a:pt x="107376" y="19486"/>
                  <a:pt x="97449" y="17695"/>
                  <a:pt x="87782" y="14933"/>
                </a:cubicBezTo>
                <a:cubicBezTo>
                  <a:pt x="80368" y="12815"/>
                  <a:pt x="73423" y="8996"/>
                  <a:pt x="65837" y="7617"/>
                </a:cubicBezTo>
                <a:cubicBezTo>
                  <a:pt x="23943" y="0"/>
                  <a:pt x="24612" y="302"/>
                  <a:pt x="0" y="302"/>
                </a:cubicBezTo>
              </a:path>
            </a:pathLst>
          </a:custGeom>
          <a:ln w="38100">
            <a:solidFill>
              <a:srgbClr val="D65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 dirty="0">
              <a:solidFill>
                <a:srgbClr val="FF0000"/>
              </a:solidFill>
            </a:endParaRPr>
          </a:p>
        </p:txBody>
      </p:sp>
      <p:sp>
        <p:nvSpPr>
          <p:cNvPr id="153" name="AutoShape 144"/>
          <p:cNvSpPr>
            <a:spLocks noChangeArrowheads="1"/>
          </p:cNvSpPr>
          <p:nvPr/>
        </p:nvSpPr>
        <p:spPr bwMode="auto">
          <a:xfrm>
            <a:off x="2528581" y="4917804"/>
            <a:ext cx="535724" cy="369332"/>
          </a:xfrm>
          <a:prstGeom prst="wedgeRectCallout">
            <a:avLst>
              <a:gd name="adj1" fmla="val 261797"/>
              <a:gd name="adj2" fmla="val 17790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 dirty="0"/>
              <a:t>Puerto</a:t>
            </a:r>
            <a:br>
              <a:rPr lang="es-ES" sz="900" dirty="0"/>
            </a:br>
            <a:r>
              <a:rPr lang="es-ES" sz="900" dirty="0" smtClean="0"/>
              <a:t>Rosario</a:t>
            </a:r>
            <a:endParaRPr lang="es-ES" sz="900" dirty="0"/>
          </a:p>
        </p:txBody>
      </p:sp>
      <p:sp>
        <p:nvSpPr>
          <p:cNvPr id="154" name="AutoShape 142"/>
          <p:cNvSpPr>
            <a:spLocks noChangeArrowheads="1"/>
          </p:cNvSpPr>
          <p:nvPr/>
        </p:nvSpPr>
        <p:spPr bwMode="auto">
          <a:xfrm>
            <a:off x="11052023" y="2397524"/>
            <a:ext cx="641521" cy="369332"/>
          </a:xfrm>
          <a:prstGeom prst="wedgeRectCallout">
            <a:avLst>
              <a:gd name="adj1" fmla="val -150508"/>
              <a:gd name="adj2" fmla="val 1655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900" dirty="0"/>
              <a:t>Puerto</a:t>
            </a:r>
            <a:br>
              <a:rPr lang="es-ES" sz="900" dirty="0"/>
            </a:br>
            <a:r>
              <a:rPr lang="es-ES" sz="900" dirty="0" smtClean="0"/>
              <a:t>de Santos</a:t>
            </a:r>
            <a:endParaRPr lang="es-ES" sz="900" dirty="0"/>
          </a:p>
        </p:txBody>
      </p:sp>
      <p:sp>
        <p:nvSpPr>
          <p:cNvPr id="666758" name="Text Box 134"/>
          <p:cNvSpPr txBox="1">
            <a:spLocks noChangeArrowheads="1"/>
          </p:cNvSpPr>
          <p:nvPr/>
        </p:nvSpPr>
        <p:spPr bwMode="auto">
          <a:xfrm>
            <a:off x="10083801" y="2950025"/>
            <a:ext cx="324128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DF</a:t>
            </a:r>
          </a:p>
        </p:txBody>
      </p:sp>
      <p:sp>
        <p:nvSpPr>
          <p:cNvPr id="666761" name="Text Box 137"/>
          <p:cNvSpPr txBox="1">
            <a:spLocks noChangeArrowheads="1"/>
          </p:cNvSpPr>
          <p:nvPr/>
        </p:nvSpPr>
        <p:spPr bwMode="auto">
          <a:xfrm>
            <a:off x="4226985" y="5470975"/>
            <a:ext cx="304892" cy="246221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chemeClr val="bg1"/>
                </a:solidFill>
              </a:rPr>
              <a:t>ZF</a:t>
            </a:r>
          </a:p>
        </p:txBody>
      </p:sp>
      <p:pic>
        <p:nvPicPr>
          <p:cNvPr id="155" name="Picture 154" descr="Líneas PPT GERMA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118" y="1383264"/>
            <a:ext cx="8752772" cy="4998064"/>
          </a:xfrm>
          <a:prstGeom prst="rect">
            <a:avLst/>
          </a:prstGeom>
        </p:spPr>
      </p:pic>
      <p:pic>
        <p:nvPicPr>
          <p:cNvPr id="143" name="142 Imagen" descr="mh nuev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94933" y="188641"/>
            <a:ext cx="2977664" cy="633667"/>
          </a:xfrm>
          <a:prstGeom prst="rect">
            <a:avLst/>
          </a:prstGeom>
        </p:spPr>
      </p:pic>
      <p:pic>
        <p:nvPicPr>
          <p:cNvPr id="144" name="143 Imagen" descr="MARCA GOBIERNO 800 x 28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9350" y="-27384"/>
            <a:ext cx="3145951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6765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2134" y="1614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El desafío de aumentar la inversión pública </a:t>
            </a:r>
            <a:endParaRPr lang="es-ES" sz="4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86239713"/>
              </p:ext>
            </p:extLst>
          </p:nvPr>
        </p:nvGraphicFramePr>
        <p:xfrm>
          <a:off x="431371" y="1219201"/>
          <a:ext cx="11425269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350" y="-27384"/>
            <a:ext cx="3145951" cy="9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87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El desafío de reducir la pobreza</a:t>
            </a:r>
            <a:endParaRPr lang="es-PY" dirty="0"/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647294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3 Imagen" descr="mh nue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9155" y="277510"/>
            <a:ext cx="2233248" cy="633667"/>
          </a:xfrm>
          <a:prstGeom prst="rect">
            <a:avLst/>
          </a:prstGeom>
        </p:spPr>
      </p:pic>
      <p:pic>
        <p:nvPicPr>
          <p:cNvPr id="5" name="4 Imagen" descr="MARCA GOBIERNO 800 x 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135" y="31947"/>
            <a:ext cx="2359463" cy="929485"/>
          </a:xfrm>
          <a:prstGeom prst="rect">
            <a:avLst/>
          </a:prstGeom>
        </p:spPr>
      </p:pic>
      <p:sp>
        <p:nvSpPr>
          <p:cNvPr id="7" name="13 CuadroTexto"/>
          <p:cNvSpPr txBox="1"/>
          <p:nvPr/>
        </p:nvSpPr>
        <p:spPr>
          <a:xfrm>
            <a:off x="1133343" y="5965329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Elaboración propia con datos oficiales.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xmlns="" val="5464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4800" b="1" dirty="0" smtClean="0"/>
              <a:t>Plan Económico </a:t>
            </a:r>
            <a:endParaRPr lang="es-PY" sz="48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pic>
        <p:nvPicPr>
          <p:cNvPr id="6" name="3 Imagen" descr="mh nue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0611" y="1223889"/>
            <a:ext cx="2765069" cy="784567"/>
          </a:xfrm>
          <a:prstGeom prst="rect">
            <a:avLst/>
          </a:prstGeom>
        </p:spPr>
      </p:pic>
      <p:pic>
        <p:nvPicPr>
          <p:cNvPr id="7" name="4 Imagen" descr="MARCA GOBIERNO 800 x 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80" y="935061"/>
            <a:ext cx="2724773" cy="107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31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Custom"/>
</p:tagLst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</TotalTime>
  <Words>673</Words>
  <Application>Microsoft Office PowerPoint</Application>
  <PresentationFormat>Personalizado</PresentationFormat>
  <Paragraphs>152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Retrospección</vt:lpstr>
      <vt:lpstr>EXPO MADE IN ITALY  MINISTERIO DE HACIENDA </vt:lpstr>
      <vt:lpstr>Contenido</vt:lpstr>
      <vt:lpstr>Desafíos interrelacionados</vt:lpstr>
      <vt:lpstr>El desafío de la volatilidad en el crecimiento</vt:lpstr>
      <vt:lpstr>El desafío fiscal</vt:lpstr>
      <vt:lpstr>Diapositiva 6</vt:lpstr>
      <vt:lpstr>El desafío de aumentar la inversión pública </vt:lpstr>
      <vt:lpstr>El desafío de reducir la pobreza</vt:lpstr>
      <vt:lpstr>Plan Económico </vt:lpstr>
      <vt:lpstr>Diapositiva 10</vt:lpstr>
      <vt:lpstr>Orientaciones estratégicas </vt:lpstr>
      <vt:lpstr>Líneas de acción </vt:lpstr>
      <vt:lpstr>Líneas de acción </vt:lpstr>
      <vt:lpstr>Líneas de acción </vt:lpstr>
      <vt:lpstr>Líneas de acción </vt:lpstr>
      <vt:lpstr>Resultados esperados y restricciones</vt:lpstr>
      <vt:lpstr>Mayor crecimiento económico (%)</vt:lpstr>
      <vt:lpstr>Políticas esenciales </vt:lpstr>
      <vt:lpstr>Políticas esenciales </vt:lpstr>
      <vt:lpstr>Muchas Gracias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Foro “Nuevos Motores para la Economía”  CAP &amp; Diario 5/días  Ministerio de Hacienda</dc:title>
  <dc:creator>DEE</dc:creator>
  <cp:lastModifiedBy>Usuario</cp:lastModifiedBy>
  <cp:revision>29</cp:revision>
  <dcterms:created xsi:type="dcterms:W3CDTF">2013-10-31T20:12:19Z</dcterms:created>
  <dcterms:modified xsi:type="dcterms:W3CDTF">2013-11-28T11:51:17Z</dcterms:modified>
</cp:coreProperties>
</file>