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350" r:id="rId2"/>
    <p:sldId id="349" r:id="rId3"/>
    <p:sldId id="335" r:id="rId4"/>
    <p:sldId id="344" r:id="rId5"/>
    <p:sldId id="345" r:id="rId6"/>
    <p:sldId id="346" r:id="rId7"/>
    <p:sldId id="347" r:id="rId8"/>
    <p:sldId id="287" r:id="rId9"/>
  </p:sldIdLst>
  <p:sldSz cx="16257588" cy="9144000"/>
  <p:notesSz cx="6867525" cy="99949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ABDC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50" d="100"/>
          <a:sy n="50" d="100"/>
        </p:scale>
        <p:origin x="-75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92"/>
        <p:guide pos="19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19" name="AutoShape 2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0" name="AutoShape 3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2" name="AutoShape 5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4" name="AutoShape 7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5" name="AutoShape 8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6" name="AutoShape 9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7" name="AutoShape 10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8" name="AutoShape 11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29" name="AutoShape 12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30" name="AutoShape 13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31" name="AutoShape 14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32" name="AutoShape 15"/>
          <p:cNvSpPr>
            <a:spLocks noChangeArrowheads="1"/>
          </p:cNvSpPr>
          <p:nvPr/>
        </p:nvSpPr>
        <p:spPr bwMode="auto">
          <a:xfrm>
            <a:off x="0" y="0"/>
            <a:ext cx="6867525" cy="99949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3809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713" y="760413"/>
            <a:ext cx="6616700" cy="3722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5" name="Rectangle 17"/>
          <p:cNvSpPr>
            <a:spLocks noGrp="1" noChangeArrowheads="1"/>
          </p:cNvSpPr>
          <p:nvPr>
            <p:ph type="body"/>
          </p:nvPr>
        </p:nvSpPr>
        <p:spPr bwMode="auto">
          <a:xfrm>
            <a:off x="686465" y="4747392"/>
            <a:ext cx="5471522" cy="447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 smtClean="0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0" y="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3886599" y="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34837" name="Text Box 20"/>
          <p:cNvSpPr txBox="1">
            <a:spLocks noChangeArrowheads="1"/>
          </p:cNvSpPr>
          <p:nvPr/>
        </p:nvSpPr>
        <p:spPr bwMode="auto">
          <a:xfrm>
            <a:off x="0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4472" tIns="42236" rIns="84472" bIns="42236" anchor="ctr"/>
          <a:lstStyle/>
          <a:p>
            <a:pPr>
              <a:defRPr/>
            </a:pPr>
            <a:endParaRPr lang="es-E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/>
          </p:nvPr>
        </p:nvSpPr>
        <p:spPr bwMode="auto">
          <a:xfrm>
            <a:off x="3886599" y="9493301"/>
            <a:ext cx="2957852" cy="47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0CEA4CB9-7722-4853-9A2D-F8B4517C188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331D9BF-59EB-42FA-894A-9A55A42CCB66}" type="slidenum">
              <a:rPr lang="en-US" altLang="es-ES" smtClean="0"/>
              <a:pPr/>
              <a:t>1</a:t>
            </a:fld>
            <a:endParaRPr lang="en-US" altLang="es-ES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598" y="9493300"/>
            <a:ext cx="2959295" cy="477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C4E66F82-8E02-4DB9-80B1-8851B8370D37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1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3886599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94C660A5-12F5-4FFC-B62E-596B9FFDF4CF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1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482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0413"/>
            <a:ext cx="66579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464" y="4747392"/>
            <a:ext cx="5494597" cy="4498075"/>
          </a:xfrm>
          <a:noFill/>
        </p:spPr>
        <p:txBody>
          <a:bodyPr wrap="none" anchor="ctr"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8A1033B-21FC-4FFE-8103-CC7BDE7D39CD}" type="slidenum">
              <a:rPr lang="en-US" altLang="es-ES" smtClean="0"/>
              <a:pPr/>
              <a:t>2</a:t>
            </a:fld>
            <a:endParaRPr lang="en-US" altLang="es-ES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3886598" y="9493300"/>
            <a:ext cx="2959295" cy="477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F1B563AD-537F-480F-A1CA-CA16AF6EDFA8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2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3886599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4F0222F4-95A7-4B74-9DC4-839C507503D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2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3789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0413"/>
            <a:ext cx="66579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464" y="4747392"/>
            <a:ext cx="5494597" cy="4498075"/>
          </a:xfrm>
          <a:noFill/>
          <a:ln/>
        </p:spPr>
        <p:txBody>
          <a:bodyPr wrap="none" anchor="ctr"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22EACD9-E21E-47E0-8A4F-D62CC9D822AC}" type="slidenum">
              <a:rPr lang="en-US" altLang="es-ES" smtClean="0"/>
              <a:pPr/>
              <a:t>3</a:t>
            </a:fld>
            <a:endParaRPr lang="en-US" altLang="es-ES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598" y="9493300"/>
            <a:ext cx="2959295" cy="477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68E433CD-DAEA-4423-9CAF-178E9EB2889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3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3886599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9A58E163-4FAC-461C-B42B-D4FD1124405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3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501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0413"/>
            <a:ext cx="66579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464" y="4747392"/>
            <a:ext cx="5494597" cy="4498075"/>
          </a:xfrm>
          <a:noFill/>
        </p:spPr>
        <p:txBody>
          <a:bodyPr wrap="none" anchor="ctr"/>
          <a:lstStyle/>
          <a:p>
            <a:endParaRPr lang="es-ES" alt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22EACD9-E21E-47E0-8A4F-D62CC9D822AC}" type="slidenum">
              <a:rPr lang="en-US" altLang="es-ES" smtClean="0"/>
              <a:pPr/>
              <a:t>4</a:t>
            </a:fld>
            <a:endParaRPr lang="en-US" altLang="es-ES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598" y="9493300"/>
            <a:ext cx="2959295" cy="477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68E433CD-DAEA-4423-9CAF-178E9EB2889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4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3886599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9A58E163-4FAC-461C-B42B-D4FD1124405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4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501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0413"/>
            <a:ext cx="66579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464" y="4747392"/>
            <a:ext cx="5494597" cy="4498075"/>
          </a:xfrm>
          <a:noFill/>
        </p:spPr>
        <p:txBody>
          <a:bodyPr wrap="none" anchor="ctr"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22EACD9-E21E-47E0-8A4F-D62CC9D822AC}" type="slidenum">
              <a:rPr lang="en-US" altLang="es-ES" smtClean="0"/>
              <a:pPr/>
              <a:t>5</a:t>
            </a:fld>
            <a:endParaRPr lang="en-US" altLang="es-ES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598" y="9493300"/>
            <a:ext cx="2959295" cy="477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68E433CD-DAEA-4423-9CAF-178E9EB2889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5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3886599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9A58E163-4FAC-461C-B42B-D4FD1124405B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5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501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0413"/>
            <a:ext cx="66579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464" y="4747392"/>
            <a:ext cx="5494597" cy="4498075"/>
          </a:xfrm>
          <a:noFill/>
        </p:spPr>
        <p:txBody>
          <a:bodyPr wrap="none" anchor="ctr"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0A35AEF-D010-40A9-88B5-71259526502E}" type="slidenum">
              <a:rPr lang="en-US" altLang="es-ES" smtClean="0"/>
              <a:pPr/>
              <a:t>8</a:t>
            </a:fld>
            <a:endParaRPr lang="en-US" altLang="es-ES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3886598" y="9493300"/>
            <a:ext cx="2959295" cy="477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36F6127F-2EB2-40BD-8180-0F9C86663B24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8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3886599" y="9493300"/>
            <a:ext cx="2967948" cy="486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Tx/>
              <a:tabLst>
                <a:tab pos="0" algn="l"/>
                <a:tab pos="422361" algn="l"/>
                <a:tab pos="844723" algn="l"/>
                <a:tab pos="1267084" algn="l"/>
                <a:tab pos="1689445" algn="l"/>
                <a:tab pos="2111807" algn="l"/>
                <a:tab pos="2534168" algn="l"/>
                <a:tab pos="2956530" algn="l"/>
                <a:tab pos="3378891" algn="l"/>
                <a:tab pos="3801252" algn="l"/>
                <a:tab pos="4223614" algn="l"/>
                <a:tab pos="4645975" algn="l"/>
                <a:tab pos="5068336" algn="l"/>
                <a:tab pos="5490698" algn="l"/>
                <a:tab pos="5913059" algn="l"/>
                <a:tab pos="6335420" algn="l"/>
                <a:tab pos="6757782" algn="l"/>
                <a:tab pos="7180143" algn="l"/>
                <a:tab pos="7602504" algn="l"/>
                <a:tab pos="8024866" algn="l"/>
                <a:tab pos="8447227" algn="l"/>
              </a:tabLst>
            </a:pPr>
            <a:fld id="{0182AF92-A440-475E-A6D7-4D1E33BC3371}" type="slidenum">
              <a:rPr lang="en-US" altLang="es-ES"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algn="r">
                <a:buClrTx/>
                <a:tabLst>
                  <a:tab pos="0" algn="l"/>
                  <a:tab pos="422361" algn="l"/>
                  <a:tab pos="844723" algn="l"/>
                  <a:tab pos="1267084" algn="l"/>
                  <a:tab pos="1689445" algn="l"/>
                  <a:tab pos="2111807" algn="l"/>
                  <a:tab pos="2534168" algn="l"/>
                  <a:tab pos="2956530" algn="l"/>
                  <a:tab pos="3378891" algn="l"/>
                  <a:tab pos="3801252" algn="l"/>
                  <a:tab pos="4223614" algn="l"/>
                  <a:tab pos="4645975" algn="l"/>
                  <a:tab pos="5068336" algn="l"/>
                  <a:tab pos="5490698" algn="l"/>
                  <a:tab pos="5913059" algn="l"/>
                  <a:tab pos="6335420" algn="l"/>
                  <a:tab pos="6757782" algn="l"/>
                  <a:tab pos="7180143" algn="l"/>
                  <a:tab pos="7602504" algn="l"/>
                  <a:tab pos="8024866" algn="l"/>
                  <a:tab pos="8447227" algn="l"/>
                </a:tabLst>
              </a:pPr>
              <a:t>8</a:t>
            </a:fld>
            <a:endParaRPr lang="en-US" altLang="es-ES" sz="1300" dirty="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6554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0413"/>
            <a:ext cx="6657975" cy="37465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4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6464" y="4747392"/>
            <a:ext cx="5494597" cy="4498075"/>
          </a:xfrm>
          <a:noFill/>
        </p:spPr>
        <p:txBody>
          <a:bodyPr wrap="none" anchor="ctr"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9188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80788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FF72F-4E65-49DC-A6DD-A3A0897C04A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607EA-FA12-4EB7-8BE8-F201E07CA07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68138" y="363538"/>
            <a:ext cx="3651250" cy="77851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363538"/>
            <a:ext cx="10802938" cy="77851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19239-EC03-48E1-9936-0EA74093C42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77" y="1320000"/>
            <a:ext cx="15007004" cy="326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2360" y="8376092"/>
            <a:ext cx="15049513" cy="189173"/>
          </a:xfrm>
        </p:spPr>
        <p:txBody>
          <a:bodyPr lIns="0" tIns="0" rIns="0" anchor="b" anchorCtr="0"/>
          <a:lstStyle>
            <a:lvl1pPr>
              <a:spcBef>
                <a:spcPts val="0"/>
              </a:spcBef>
              <a:defRPr sz="1500"/>
            </a:lvl1pPr>
          </a:lstStyle>
          <a:p>
            <a:pPr lvl="0"/>
            <a:r>
              <a:rPr lang="en-US" noProof="0" dirty="0" err="1" smtClean="0"/>
              <a:t>Notas</a:t>
            </a:r>
            <a:r>
              <a:rPr lang="en-US" noProof="0" dirty="0" smtClean="0"/>
              <a:t>: Complete if required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456225" y="8650747"/>
            <a:ext cx="12591636" cy="241732"/>
          </a:xfrm>
        </p:spPr>
        <p:txBody>
          <a:bodyPr lIns="0" tIns="0" rIns="0" anchor="t" anchorCtr="0"/>
          <a:lstStyle>
            <a:lvl1pPr marL="0" marR="0" indent="0" algn="l" defTabSz="13854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/>
            </a:lvl1pPr>
          </a:lstStyle>
          <a:p>
            <a:pPr marL="0" marR="0" lvl="0" indent="0" algn="l" defTabSz="13854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Fuente: Complete if required</a:t>
            </a:r>
          </a:p>
        </p:txBody>
      </p:sp>
    </p:spTree>
    <p:extLst>
      <p:ext uri="{BB962C8B-B14F-4D97-AF65-F5344CB8AC3E}">
        <p14:creationId xmlns="" xmlns:p14="http://schemas.microsoft.com/office/powerpoint/2010/main" val="128657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FB1C-258C-4E65-AB86-AB8A0DFA793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9187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9187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A61A4-F7C6-471D-8FEF-CAA0B76DAE9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2139950"/>
            <a:ext cx="7226300" cy="6008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91500" y="2139950"/>
            <a:ext cx="7227888" cy="6008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A529C-0C9B-4565-8C37-A6BBD718E3F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1988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34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34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6613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6613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3538-A0E7-4131-B616-696E4395C0F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348E8-B06C-488E-8211-533B303DB89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6223C-15CA-4772-BC63-AFAEFBFD33A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56350" y="363538"/>
            <a:ext cx="9088438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3BE5-5C74-4DDE-9DBB-7D7DAB3CC66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5187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5187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5187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BBE16-57C2-4F72-9CD0-395E4A5CDDC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63538"/>
            <a:ext cx="14606588" cy="150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Pulse para editar el formato del texto de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2139950"/>
            <a:ext cx="14606588" cy="6008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34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Pulse para editar los formatos del texto del esquema</a:t>
            </a:r>
          </a:p>
          <a:p>
            <a:pPr lvl="1"/>
            <a:r>
              <a:rPr lang="en-GB" altLang="es-ES" smtClean="0"/>
              <a:t>Segundo nivel del esquema</a:t>
            </a:r>
          </a:p>
          <a:p>
            <a:pPr lvl="2"/>
            <a:r>
              <a:rPr lang="en-GB" altLang="es-ES" smtClean="0"/>
              <a:t>Tercer nivel del esquema</a:t>
            </a:r>
          </a:p>
          <a:p>
            <a:pPr lvl="3"/>
            <a:r>
              <a:rPr lang="en-GB" altLang="es-ES" smtClean="0"/>
              <a:t>Cuarto nivel del esquema</a:t>
            </a:r>
          </a:p>
          <a:p>
            <a:pPr lvl="4"/>
            <a:r>
              <a:rPr lang="en-GB" altLang="es-ES" smtClean="0"/>
              <a:t>Quinto nivel del esquema</a:t>
            </a:r>
          </a:p>
          <a:p>
            <a:pPr lvl="4"/>
            <a:r>
              <a:rPr lang="en-GB" altLang="es-ES" smtClean="0"/>
              <a:t>Sexto nivel del esquema</a:t>
            </a:r>
          </a:p>
          <a:p>
            <a:pPr lvl="4"/>
            <a:r>
              <a:rPr lang="en-GB" altLang="es-ES" smtClean="0"/>
              <a:t>Séptimo nivel del esquema</a:t>
            </a:r>
          </a:p>
          <a:p>
            <a:pPr lvl="4"/>
            <a:r>
              <a:rPr lang="en-GB" altLang="es-ES" smtClean="0"/>
              <a:t>Octavo nivel del esquema</a:t>
            </a:r>
          </a:p>
          <a:p>
            <a:pPr lvl="4"/>
            <a:r>
              <a:rPr lang="en-GB" altLang="es-ES" smtClean="0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812800" y="8329613"/>
            <a:ext cx="3773488" cy="615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559425" y="8329613"/>
            <a:ext cx="5138738" cy="615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1657013" y="8329613"/>
            <a:ext cx="376237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A7574B-4142-44B4-BB08-64D8B08BCB6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375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68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3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3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3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3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3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image" Target="../media/image9.png"/><Relationship Id="rId3" Type="http://schemas.openxmlformats.org/officeDocument/2006/relationships/tags" Target="../tags/tag2.xml"/><Relationship Id="rId21" Type="http://schemas.openxmlformats.org/officeDocument/2006/relationships/oleObject" Target="../embeddings/oleObject1.bin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oleObject" Target="../embeddings/oleObject5.bin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image" Target="../media/image1.jpeg"/><Relationship Id="rId29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oleObject" Target="../embeddings/oleObject4.bin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oleObject" Target="../embeddings/oleObject3.bin"/><Relationship Id="rId28" Type="http://schemas.openxmlformats.org/officeDocument/2006/relationships/image" Target="../media/image11.png"/><Relationship Id="rId10" Type="http://schemas.openxmlformats.org/officeDocument/2006/relationships/tags" Target="../tags/tag9.xml"/><Relationship Id="rId19" Type="http://schemas.openxmlformats.org/officeDocument/2006/relationships/slideLayout" Target="../slideLayouts/slideLayout12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oleObject" Target="../embeddings/oleObject2.bin"/><Relationship Id="rId27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409988" cy="929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194" y="952084"/>
            <a:ext cx="14209376" cy="462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8200802" y="8172400"/>
            <a:ext cx="7669212" cy="58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s-ES" sz="35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</a:t>
            </a:r>
            <a:r>
              <a:rPr lang="en-US" altLang="es-ES" sz="3500" b="1" dirty="0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s-ES" sz="35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altLang="es-ES" sz="3500" b="1" dirty="0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s-ES" sz="35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Republica</a:t>
            </a:r>
            <a:r>
              <a:rPr lang="en-US" altLang="es-ES" sz="3500" b="1" dirty="0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altLang="es-ES" sz="35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Paraguai</a:t>
            </a:r>
            <a:endParaRPr lang="en-US" altLang="es-ES" sz="3500" b="1" dirty="0">
              <a:solidFill>
                <a:srgbClr val="4C4C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200802" y="7238950"/>
            <a:ext cx="6391275" cy="86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s-ES" sz="55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Horacio</a:t>
            </a:r>
            <a:r>
              <a:rPr lang="en-US" altLang="es-ES" sz="5500" b="1" dirty="0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s-ES" sz="5500" b="1" dirty="0" err="1">
                <a:solidFill>
                  <a:srgbClr val="4C4C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Cartes</a:t>
            </a:r>
            <a:endParaRPr lang="en-US" altLang="es-ES" sz="5500" b="1" dirty="0">
              <a:solidFill>
                <a:srgbClr val="4C4C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3750" y="480287"/>
            <a:ext cx="7279020" cy="1211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err="1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</a:t>
            </a:r>
            <a:r>
              <a:rPr lang="en-US" sz="4000" b="1" dirty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pais</a:t>
            </a:r>
            <a:r>
              <a:rPr lang="en-US" sz="4000" b="1" dirty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b="1" dirty="0" err="1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longo</a:t>
            </a:r>
            <a:r>
              <a:rPr lang="en-US" sz="4000" b="1" dirty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prazo</a:t>
            </a:r>
            <a:endParaRPr lang="en-US" sz="4000" b="1" dirty="0">
              <a:solidFill>
                <a:srgbClr val="66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9922" y="1422087"/>
            <a:ext cx="7704856" cy="6606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</a:pPr>
            <a:r>
              <a:rPr lang="es-CL" sz="3500" i="1" dirty="0">
                <a:solidFill>
                  <a:srgbClr val="666666"/>
                </a:solidFill>
              </a:rPr>
              <a:t>“O</a:t>
            </a:r>
            <a:r>
              <a:rPr lang="es-PY" sz="3500" i="1" dirty="0">
                <a:solidFill>
                  <a:srgbClr val="666666"/>
                </a:solidFill>
              </a:rPr>
              <a:t> </a:t>
            </a:r>
            <a:r>
              <a:rPr lang="es-PY" sz="3500" i="1" dirty="0" err="1">
                <a:solidFill>
                  <a:srgbClr val="666666"/>
                </a:solidFill>
              </a:rPr>
              <a:t>Paraguai</a:t>
            </a:r>
            <a:r>
              <a:rPr lang="es-PY" sz="3500" i="1" dirty="0">
                <a:solidFill>
                  <a:srgbClr val="666666"/>
                </a:solidFill>
              </a:rPr>
              <a:t> esta entre os </a:t>
            </a:r>
            <a:r>
              <a:rPr lang="es-PY" sz="3500" i="1" dirty="0" err="1">
                <a:solidFill>
                  <a:srgbClr val="666666"/>
                </a:solidFill>
              </a:rPr>
              <a:t>mais</a:t>
            </a:r>
            <a:r>
              <a:rPr lang="es-PY" sz="3500" i="1" dirty="0">
                <a:solidFill>
                  <a:srgbClr val="666666"/>
                </a:solidFill>
              </a:rPr>
              <a:t> eficientes </a:t>
            </a:r>
            <a:r>
              <a:rPr lang="es-PY" sz="3500" i="1" dirty="0" err="1">
                <a:solidFill>
                  <a:srgbClr val="666666"/>
                </a:solidFill>
              </a:rPr>
              <a:t>produtores</a:t>
            </a:r>
            <a:r>
              <a:rPr lang="es-PY" sz="3500" i="1" dirty="0">
                <a:solidFill>
                  <a:srgbClr val="666666"/>
                </a:solidFill>
              </a:rPr>
              <a:t> de alimentos a nivel mundial; </a:t>
            </a:r>
            <a:r>
              <a:rPr lang="es-PY" sz="3500" i="1" dirty="0" err="1">
                <a:solidFill>
                  <a:srgbClr val="666666"/>
                </a:solidFill>
              </a:rPr>
              <a:t>aberto</a:t>
            </a:r>
            <a:r>
              <a:rPr lang="es-PY" sz="3500" i="1" dirty="0">
                <a:solidFill>
                  <a:srgbClr val="666666"/>
                </a:solidFill>
              </a:rPr>
              <a:t> e conectado </a:t>
            </a:r>
            <a:r>
              <a:rPr lang="es-PY" sz="3500" i="1" dirty="0" err="1">
                <a:solidFill>
                  <a:srgbClr val="666666"/>
                </a:solidFill>
              </a:rPr>
              <a:t>ao</a:t>
            </a:r>
            <a:r>
              <a:rPr lang="es-PY" sz="3500" i="1" dirty="0">
                <a:solidFill>
                  <a:srgbClr val="666666"/>
                </a:solidFill>
              </a:rPr>
              <a:t> mundo; </a:t>
            </a:r>
            <a:r>
              <a:rPr lang="es-PY" sz="3500" i="1" dirty="0" err="1">
                <a:solidFill>
                  <a:srgbClr val="666666"/>
                </a:solidFill>
              </a:rPr>
              <a:t>com</a:t>
            </a:r>
            <a:r>
              <a:rPr lang="es-PY" sz="3500" i="1" dirty="0">
                <a:solidFill>
                  <a:srgbClr val="666666"/>
                </a:solidFill>
              </a:rPr>
              <a:t> elevados índices de </a:t>
            </a:r>
            <a:r>
              <a:rPr lang="es-PY" sz="3500" i="1" dirty="0" err="1">
                <a:solidFill>
                  <a:srgbClr val="666666"/>
                </a:solidFill>
              </a:rPr>
              <a:t>desenvolvimento</a:t>
            </a:r>
            <a:r>
              <a:rPr lang="es-PY" sz="3500" i="1" dirty="0">
                <a:solidFill>
                  <a:srgbClr val="666666"/>
                </a:solidFill>
              </a:rPr>
              <a:t>; ambientalmente </a:t>
            </a:r>
            <a:r>
              <a:rPr lang="es-PY" sz="3500" i="1" dirty="0" err="1">
                <a:solidFill>
                  <a:srgbClr val="666666"/>
                </a:solidFill>
              </a:rPr>
              <a:t>sostenivel</a:t>
            </a:r>
            <a:r>
              <a:rPr lang="es-PY" sz="3500" i="1" dirty="0">
                <a:solidFill>
                  <a:srgbClr val="666666"/>
                </a:solidFill>
              </a:rPr>
              <a:t>; </a:t>
            </a:r>
            <a:r>
              <a:rPr lang="es-PY" sz="3500" i="1" dirty="0" err="1">
                <a:solidFill>
                  <a:srgbClr val="666666"/>
                </a:solidFill>
              </a:rPr>
              <a:t>garantindo</a:t>
            </a:r>
            <a:r>
              <a:rPr lang="es-PY" sz="3500" i="1" dirty="0">
                <a:solidFill>
                  <a:srgbClr val="666666"/>
                </a:solidFill>
              </a:rPr>
              <a:t> a </a:t>
            </a:r>
            <a:r>
              <a:rPr lang="es-PY" sz="3500" i="1" dirty="0" err="1">
                <a:solidFill>
                  <a:srgbClr val="666666"/>
                </a:solidFill>
              </a:rPr>
              <a:t>segurança</a:t>
            </a:r>
            <a:r>
              <a:rPr lang="es-PY" sz="3500" i="1" dirty="0">
                <a:solidFill>
                  <a:srgbClr val="666666"/>
                </a:solidFill>
              </a:rPr>
              <a:t> </a:t>
            </a:r>
            <a:r>
              <a:rPr lang="es-PY" sz="3500" i="1" dirty="0" err="1">
                <a:solidFill>
                  <a:srgbClr val="666666"/>
                </a:solidFill>
              </a:rPr>
              <a:t>cidadâ</a:t>
            </a:r>
            <a:r>
              <a:rPr lang="es-PY" sz="3500" i="1" dirty="0">
                <a:solidFill>
                  <a:srgbClr val="666666"/>
                </a:solidFill>
              </a:rPr>
              <a:t> e a </a:t>
            </a:r>
            <a:r>
              <a:rPr lang="es-PY" sz="3500" i="1" dirty="0" err="1">
                <a:solidFill>
                  <a:srgbClr val="666666"/>
                </a:solidFill>
              </a:rPr>
              <a:t>propriedade</a:t>
            </a:r>
            <a:r>
              <a:rPr lang="es-PY" sz="3500" i="1" dirty="0">
                <a:solidFill>
                  <a:srgbClr val="666666"/>
                </a:solidFill>
              </a:rPr>
              <a:t> privada; </a:t>
            </a:r>
            <a:r>
              <a:rPr lang="es-PY" sz="3500" i="1" dirty="0" err="1">
                <a:solidFill>
                  <a:srgbClr val="666666"/>
                </a:solidFill>
              </a:rPr>
              <a:t>com</a:t>
            </a:r>
            <a:r>
              <a:rPr lang="es-PY" sz="3500" i="1" dirty="0">
                <a:solidFill>
                  <a:srgbClr val="666666"/>
                </a:solidFill>
              </a:rPr>
              <a:t> </a:t>
            </a:r>
            <a:r>
              <a:rPr lang="es-PY" sz="3500" i="1" dirty="0" err="1">
                <a:solidFill>
                  <a:srgbClr val="666666"/>
                </a:solidFill>
              </a:rPr>
              <a:t>um</a:t>
            </a:r>
            <a:r>
              <a:rPr lang="es-PY" sz="3500" i="1" dirty="0">
                <a:solidFill>
                  <a:srgbClr val="666666"/>
                </a:solidFill>
              </a:rPr>
              <a:t> protagonismo grande da </a:t>
            </a:r>
            <a:r>
              <a:rPr lang="es-PY" sz="3500" i="1" dirty="0" err="1">
                <a:solidFill>
                  <a:srgbClr val="666666"/>
                </a:solidFill>
              </a:rPr>
              <a:t>mulher</a:t>
            </a:r>
            <a:r>
              <a:rPr lang="es-PY" sz="3500" i="1" dirty="0">
                <a:solidFill>
                  <a:srgbClr val="666666"/>
                </a:solidFill>
              </a:rPr>
              <a:t>, </a:t>
            </a:r>
            <a:r>
              <a:rPr lang="es-PY" sz="3500" i="1" dirty="0" err="1">
                <a:solidFill>
                  <a:srgbClr val="666666"/>
                </a:solidFill>
              </a:rPr>
              <a:t>com</a:t>
            </a:r>
            <a:r>
              <a:rPr lang="es-PY" sz="3500" i="1" dirty="0">
                <a:solidFill>
                  <a:srgbClr val="666666"/>
                </a:solidFill>
              </a:rPr>
              <a:t> </a:t>
            </a:r>
            <a:r>
              <a:rPr lang="es-PY" sz="3500" i="1" dirty="0" err="1">
                <a:solidFill>
                  <a:srgbClr val="666666"/>
                </a:solidFill>
              </a:rPr>
              <a:t>jovenes</a:t>
            </a:r>
            <a:r>
              <a:rPr lang="es-PY" sz="3500" i="1" dirty="0">
                <a:solidFill>
                  <a:srgbClr val="666666"/>
                </a:solidFill>
              </a:rPr>
              <a:t> emprendedores  </a:t>
            </a:r>
            <a:r>
              <a:rPr lang="es-PY" sz="3500" i="1" dirty="0" err="1">
                <a:solidFill>
                  <a:srgbClr val="666666"/>
                </a:solidFill>
              </a:rPr>
              <a:t>treinados</a:t>
            </a:r>
            <a:r>
              <a:rPr lang="es-PY" sz="3500" i="1" dirty="0">
                <a:solidFill>
                  <a:srgbClr val="666666"/>
                </a:solidFill>
              </a:rPr>
              <a:t> para liderar o país; e  </a:t>
            </a:r>
            <a:r>
              <a:rPr lang="es-PY" sz="3500" i="1" dirty="0" err="1">
                <a:solidFill>
                  <a:srgbClr val="666666"/>
                </a:solidFill>
              </a:rPr>
              <a:t>um</a:t>
            </a:r>
            <a:r>
              <a:rPr lang="es-PY" sz="3500" i="1" dirty="0">
                <a:solidFill>
                  <a:srgbClr val="666666"/>
                </a:solidFill>
              </a:rPr>
              <a:t> Estado solidario, equitativo, transparente  </a:t>
            </a:r>
            <a:r>
              <a:rPr lang="es-PY" sz="3500" i="1" dirty="0" err="1">
                <a:solidFill>
                  <a:srgbClr val="666666"/>
                </a:solidFill>
              </a:rPr>
              <a:t>sem</a:t>
            </a:r>
            <a:r>
              <a:rPr lang="es-PY" sz="3500" i="1" dirty="0">
                <a:solidFill>
                  <a:srgbClr val="666666"/>
                </a:solidFill>
              </a:rPr>
              <a:t> tolerancia </a:t>
            </a:r>
            <a:r>
              <a:rPr lang="es-PY" sz="3500" i="1" dirty="0" err="1">
                <a:solidFill>
                  <a:srgbClr val="666666"/>
                </a:solidFill>
              </a:rPr>
              <a:t>com</a:t>
            </a:r>
            <a:r>
              <a:rPr lang="es-PY" sz="3500" i="1" dirty="0">
                <a:solidFill>
                  <a:srgbClr val="666666"/>
                </a:solidFill>
              </a:rPr>
              <a:t> a </a:t>
            </a:r>
            <a:r>
              <a:rPr lang="es-PY" sz="3500" i="1" dirty="0" err="1">
                <a:solidFill>
                  <a:srgbClr val="666666"/>
                </a:solidFill>
              </a:rPr>
              <a:t>corrupção</a:t>
            </a:r>
            <a:r>
              <a:rPr lang="es-PY" sz="3500" i="1" dirty="0">
                <a:solidFill>
                  <a:srgbClr val="666666"/>
                </a:solidFill>
              </a:rPr>
              <a:t>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800202" y="173658"/>
            <a:ext cx="6042025" cy="86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t-IT" altLang="es-ES" sz="4800" b="1" dirty="0" smtClean="0">
                <a:solidFill>
                  <a:srgbClr val="002060"/>
                </a:solidFill>
              </a:rPr>
              <a:t>Motivo de investimento no Paraguai</a:t>
            </a:r>
            <a:endParaRPr lang="en-US" altLang="es-ES" sz="48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2010" y="899592"/>
            <a:ext cx="1418557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Países irmãos com muitos interesses comuns entre </a:t>
            </a:r>
            <a:r>
              <a:rPr lang="pt-BR" sz="3200" b="1" dirty="0" smtClean="0">
                <a:solidFill>
                  <a:schemeClr val="tx1"/>
                </a:solidFill>
              </a:rPr>
              <a:t>nos.</a:t>
            </a:r>
            <a:endParaRPr lang="pt-BR" sz="3200" b="1" dirty="0" smtClean="0">
              <a:solidFill>
                <a:schemeClr val="tx1"/>
              </a:solidFill>
            </a:endParaRPr>
          </a:p>
          <a:p>
            <a:pPr marL="7429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Nossos presidentes tem </a:t>
            </a:r>
            <a:r>
              <a:rPr lang="pt-BR" sz="3200" b="1" dirty="0" err="1" smtClean="0">
                <a:solidFill>
                  <a:schemeClr val="tx1"/>
                </a:solidFill>
              </a:rPr>
              <a:t>espresado</a:t>
            </a:r>
            <a:r>
              <a:rPr lang="pt-BR" sz="3200" b="1" dirty="0" smtClean="0">
                <a:solidFill>
                  <a:schemeClr val="tx1"/>
                </a:solidFill>
              </a:rPr>
              <a:t> a conta de trabalhar juntos para o desenvolvimento de cadeias de integração produtiva com o enfoque “GANHAR-GANHAR</a:t>
            </a:r>
            <a:r>
              <a:rPr lang="pt-BR" sz="3200" b="1" dirty="0" smtClean="0">
                <a:solidFill>
                  <a:schemeClr val="tx1"/>
                </a:solidFill>
              </a:rPr>
              <a:t>”.</a:t>
            </a:r>
            <a:endParaRPr lang="pt-BR" sz="3200" b="1" dirty="0" smtClean="0">
              <a:solidFill>
                <a:schemeClr val="tx1"/>
              </a:solidFill>
            </a:endParaRPr>
          </a:p>
          <a:p>
            <a:pPr marL="7429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Nossos países possuem uma ampla fronteira que </a:t>
            </a:r>
            <a:r>
              <a:rPr lang="pt-BR" sz="3200" b="1" dirty="0" smtClean="0">
                <a:solidFill>
                  <a:schemeClr val="tx1"/>
                </a:solidFill>
              </a:rPr>
              <a:t>permite </a:t>
            </a:r>
            <a:r>
              <a:rPr lang="pt-BR" sz="3200" b="1" dirty="0" smtClean="0">
                <a:solidFill>
                  <a:schemeClr val="tx1"/>
                </a:solidFill>
              </a:rPr>
              <a:t>a relocalização de industrias, para conseguir menores custos de produção.</a:t>
            </a:r>
          </a:p>
          <a:p>
            <a:pPr marL="7429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Mao de obra jovem e </a:t>
            </a:r>
            <a:r>
              <a:rPr lang="pt-BR" sz="3200" b="1" dirty="0" smtClean="0">
                <a:solidFill>
                  <a:schemeClr val="tx1"/>
                </a:solidFill>
              </a:rPr>
              <a:t>treinável.</a:t>
            </a:r>
            <a:endParaRPr lang="pt-BR" sz="3200" b="1" dirty="0" smtClean="0">
              <a:solidFill>
                <a:schemeClr val="tx1"/>
              </a:solidFill>
            </a:endParaRPr>
          </a:p>
          <a:p>
            <a:pPr marL="742950" indent="-514350">
              <a:lnSpc>
                <a:spcPct val="100000"/>
              </a:lnSpc>
              <a:buFont typeface="+mj-lt"/>
              <a:buAutoNum type="arabicPeriod"/>
              <a:tabLst>
                <a:tab pos="9867900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Regime tributário mais Competitivo do </a:t>
            </a:r>
            <a:r>
              <a:rPr lang="pt-BR" sz="3200" b="1" dirty="0" smtClean="0">
                <a:solidFill>
                  <a:schemeClr val="tx1"/>
                </a:solidFill>
              </a:rPr>
              <a:t>MERCOSUL.</a:t>
            </a:r>
            <a:endParaRPr lang="pt-BR" sz="3200" b="1" dirty="0" smtClean="0">
              <a:solidFill>
                <a:schemeClr val="tx1"/>
              </a:solidFill>
            </a:endParaRPr>
          </a:p>
          <a:p>
            <a:pPr marL="742950" indent="-514350">
              <a:lnSpc>
                <a:spcPct val="100000"/>
              </a:lnSpc>
              <a:buFont typeface="+mj-lt"/>
              <a:buAutoNum type="arabicPeriod"/>
              <a:tabLst>
                <a:tab pos="9867900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“Regras de Origem MERCOSUL</a:t>
            </a:r>
            <a:r>
              <a:rPr lang="pt-BR" sz="3200" b="1" dirty="0" smtClean="0">
                <a:solidFill>
                  <a:schemeClr val="tx1"/>
                </a:solidFill>
              </a:rPr>
              <a:t>”, </a:t>
            </a:r>
            <a:r>
              <a:rPr lang="pt-BR" sz="3200" b="1" dirty="0" smtClean="0">
                <a:solidFill>
                  <a:schemeClr val="tx1"/>
                </a:solidFill>
              </a:rPr>
              <a:t>mais favoráveis produzindo no </a:t>
            </a:r>
            <a:r>
              <a:rPr lang="pt-BR" sz="3200" b="1" dirty="0" smtClean="0">
                <a:solidFill>
                  <a:schemeClr val="tx1"/>
                </a:solidFill>
              </a:rPr>
              <a:t>Paraguai</a:t>
            </a:r>
            <a:r>
              <a:rPr lang="pt-BR" sz="3200" b="1" dirty="0" smtClean="0">
                <a:solidFill>
                  <a:schemeClr val="tx1"/>
                </a:solidFill>
              </a:rPr>
              <a:t>.</a:t>
            </a:r>
            <a:endParaRPr lang="pt-BR" sz="3200" b="1" dirty="0" smtClean="0">
              <a:solidFill>
                <a:schemeClr val="tx1"/>
              </a:solidFill>
            </a:endParaRPr>
          </a:p>
          <a:p>
            <a:pPr marL="742950" indent="-514350">
              <a:lnSpc>
                <a:spcPct val="100000"/>
              </a:lnSpc>
              <a:buFont typeface="+mj-lt"/>
              <a:buAutoNum type="arabicPeriod"/>
              <a:tabLst>
                <a:tab pos="9867900" algn="l"/>
              </a:tabLst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Acesso a Mercados regionais e de Europa com  vantagens competitivas para exportação.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12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538288" y="3616324"/>
            <a:ext cx="8966770" cy="1963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marL="742950" indent="-514350">
              <a:lnSpc>
                <a:spcPct val="100000"/>
              </a:lnSpc>
              <a:buFont typeface="+mj-lt"/>
              <a:buAutoNum type="arabicPeriod"/>
              <a:defRPr/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1930" y="683568"/>
          <a:ext cx="15563235" cy="6729576"/>
        </p:xfrm>
        <a:graphic>
          <a:graphicData uri="http://schemas.openxmlformats.org/drawingml/2006/table">
            <a:tbl>
              <a:tblPr/>
              <a:tblGrid>
                <a:gridCol w="4142296"/>
                <a:gridCol w="2988262"/>
                <a:gridCol w="4265885"/>
                <a:gridCol w="4166792"/>
              </a:tblGrid>
              <a:tr h="629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4000" b="1" noProof="0" dirty="0" smtClean="0">
                          <a:solidFill>
                            <a:srgbClr val="002060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Setor</a:t>
                      </a:r>
                      <a:endParaRPr lang="pt-BR" sz="4000" noProof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4000" b="1" noProof="0" dirty="0" smtClean="0">
                          <a:solidFill>
                            <a:srgbClr val="002060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 Fatores Competitivos</a:t>
                      </a:r>
                      <a:endParaRPr lang="pt-BR" sz="4000" noProof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4000" b="1" noProof="0" smtClean="0">
                          <a:solidFill>
                            <a:srgbClr val="002060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Paraguai vs. Brasil</a:t>
                      </a:r>
                      <a:endParaRPr lang="pt-BR" sz="4000" noProof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4579">
                <a:tc rowSpan="7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3200" b="1" noProof="0" dirty="0" err="1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Vestimentos</a:t>
                      </a:r>
                      <a:endParaRPr lang="pt-BR" sz="3200" b="1" noProof="0" dirty="0" smtClean="0">
                        <a:solidFill>
                          <a:schemeClr val="tx1"/>
                        </a:solidFill>
                        <a:latin typeface="Segoe UI Ligh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3200" b="1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Calçados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3200" b="1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Autopartes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3200" b="1" noProof="0" dirty="0" err="1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Eletrodomesticos</a:t>
                      </a:r>
                      <a:endParaRPr lang="pt-BR" sz="3200" b="1" noProof="0" dirty="0" smtClean="0">
                        <a:solidFill>
                          <a:schemeClr val="tx1"/>
                        </a:solidFill>
                        <a:latin typeface="Segoe UI Ligh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3200" b="1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Produção </a:t>
                      </a:r>
                      <a:r>
                        <a:rPr lang="pt-BR" sz="3200" b="1" noProof="0" dirty="0" err="1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Agricola</a:t>
                      </a:r>
                      <a:r>
                        <a:rPr lang="pt-BR" sz="3200" b="1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3200" b="1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Produtos</a:t>
                      </a:r>
                      <a:r>
                        <a:rPr lang="pt-BR" sz="3200" b="1" baseline="0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3200" b="1" baseline="0" noProof="0" dirty="0" err="1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Quimicos</a:t>
                      </a:r>
                      <a:r>
                        <a:rPr lang="pt-BR" sz="3200" b="1" baseline="0" noProof="0" dirty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 e Metalurgia</a:t>
                      </a:r>
                      <a:endParaRPr lang="pt-BR" sz="3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Trabalho: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Salario /Horas (Media em USD)</a:t>
                      </a:r>
                      <a:endParaRPr lang="pt-BR" sz="2800" b="0" noProof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Mao</a:t>
                      </a:r>
                      <a:r>
                        <a:rPr lang="pt-BR" sz="3200" b="1" kern="1200" baseline="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de ob</a:t>
                      </a:r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ra treinada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Operador</a:t>
                      </a:r>
                      <a:r>
                        <a:rPr lang="pt-BR" sz="3200" b="1" kern="1200" baseline="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de Maquina</a:t>
                      </a:r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Mão</a:t>
                      </a:r>
                      <a:r>
                        <a:rPr lang="pt-BR" sz="3200" b="1" kern="1200" baseline="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de obra não qualificada</a:t>
                      </a:r>
                      <a:endParaRPr lang="pt-BR" sz="3200" b="1" kern="1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</a:t>
                      </a:r>
                      <a:r>
                        <a:rPr lang="pt-BR" sz="3200" baseline="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53,2%.</a:t>
                      </a:r>
                      <a:endParaRPr lang="pt-BR" sz="3200" noProof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 29,3%.</a:t>
                      </a:r>
                      <a:endParaRPr lang="pt-BR" sz="3200" noProof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 35,2%.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90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Media</a:t>
                      </a:r>
                      <a:r>
                        <a:rPr lang="pt-BR" sz="3200" b="1" baseline="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Salarial</a:t>
                      </a: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/ Mes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 20,7%.</a:t>
                      </a:r>
                      <a:endParaRPr lang="pt-BR" sz="3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6925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Populacao</a:t>
                      </a:r>
                      <a:r>
                        <a:rPr lang="pt-BR" sz="3200" b="1" kern="1200" baseline="0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 jovem</a:t>
                      </a:r>
                      <a:endParaRPr lang="pt-BR" sz="3200" b="1" kern="1200" noProof="0">
                        <a:solidFill>
                          <a:schemeClr val="tx1"/>
                        </a:solidFill>
                        <a:latin typeface="Segoe UI Light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PY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(+) 8,0%.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3771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Energia</a:t>
                      </a:r>
                      <a:r>
                        <a:rPr lang="pt-BR" sz="3200" b="1" baseline="0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 eletrica</a:t>
                      </a:r>
                      <a:endParaRPr lang="pt-BR" sz="3200" b="1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USD/MWh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 63,6%.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90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3200" b="1" noProof="0" smtClean="0">
                          <a:solidFill>
                            <a:schemeClr val="tx1"/>
                          </a:solidFill>
                          <a:latin typeface="Segoe UI Light"/>
                          <a:ea typeface="Calibri"/>
                          <a:cs typeface="Times New Roman"/>
                        </a:rPr>
                        <a:t>Impostos</a:t>
                      </a:r>
                      <a:endParaRPr lang="pt-BR" sz="3200" b="1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pt-BR" sz="3200" b="1" kern="1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IVA</a:t>
                      </a:r>
                      <a:endParaRPr lang="pt-BR" sz="3200" b="1" kern="1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 63,2%.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29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3200" noProof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(-) 60,0%.</a:t>
                      </a:r>
                      <a:endParaRPr lang="pt-BR" sz="32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58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PY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3200" b="1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IMPOSTO</a:t>
                      </a:r>
                      <a:r>
                        <a:rPr lang="pt-BR" sz="3200" b="1" kern="1200" baseline="0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DE RENDA</a:t>
                      </a:r>
                      <a:endParaRPr lang="pt-BR" sz="3200" b="1" kern="12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560582"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400" i="1" noProof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FONTES: Supply Chain Report, IPIE - IDB, progress report, jan2014</a:t>
                      </a:r>
                      <a:endParaRPr lang="en-US" sz="2400" i="1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PY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Y" sz="3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PY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17" marR="47617" marT="0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51930" y="179512"/>
            <a:ext cx="15585805" cy="43582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s-PY" sz="2400" b="1" dirty="0" smtClean="0"/>
              <a:t>PRINCIPALES VENTAJAS COMPETITIVAS QUE OFRECE O PARAGUAI PARA EMPRESAS BRASILEIRAS</a:t>
            </a:r>
            <a:endParaRPr lang="es-PY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538288" y="3616324"/>
            <a:ext cx="8966770" cy="1963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marL="742950" indent="-514350">
              <a:lnSpc>
                <a:spcPct val="100000"/>
              </a:lnSpc>
              <a:buFont typeface="+mj-lt"/>
              <a:buAutoNum type="arabicPeriod"/>
              <a:defRPr/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78" name="Rectangle 54"/>
          <p:cNvSpPr>
            <a:spLocks noChangeArrowheads="1"/>
          </p:cNvSpPr>
          <p:nvPr/>
        </p:nvSpPr>
        <p:spPr bwMode="auto">
          <a:xfrm>
            <a:off x="783978" y="251520"/>
            <a:ext cx="14617623" cy="73866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Y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s-PY" sz="24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IMPACTO DE EMPRESAS BRASILEIRAS</a:t>
            </a:r>
            <a:r>
              <a:rPr kumimoji="0" lang="es-PY" sz="2400" b="1" i="0" u="none" strike="noStrike" cap="none" normalizeH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 NO</a:t>
            </a:r>
            <a:r>
              <a:rPr kumimoji="0" lang="es-PY" sz="2400" b="1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 PARAGUAI NAS EXPORTACOES TOTAIS AO BRASIL</a:t>
            </a:r>
            <a:r>
              <a:rPr kumimoji="0" lang="es-PY" sz="2400" b="1" i="0" u="none" strike="noStrike" cap="none" normalizeH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Y" sz="2400" b="1" i="0" u="none" strike="noStrike" cap="none" normalizeH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ANO 2013</a:t>
            </a:r>
            <a:endParaRPr kumimoji="0" lang="es-PY" sz="2000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79" name="78 Tabla"/>
          <p:cNvGraphicFramePr>
            <a:graphicFrameLocks noGrp="1"/>
          </p:cNvGraphicFramePr>
          <p:nvPr/>
        </p:nvGraphicFramePr>
        <p:xfrm>
          <a:off x="1936106" y="1475656"/>
          <a:ext cx="11953328" cy="5652135"/>
        </p:xfrm>
        <a:graphic>
          <a:graphicData uri="http://schemas.openxmlformats.org/drawingml/2006/table">
            <a:tbl>
              <a:tblPr/>
              <a:tblGrid>
                <a:gridCol w="2988332"/>
                <a:gridCol w="2988332"/>
                <a:gridCol w="2988332"/>
                <a:gridCol w="2988332"/>
              </a:tblGrid>
              <a:tr h="8135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Setor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Y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En Millones USD (FOB)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% del </a:t>
                      </a:r>
                    </a:p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Total General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Frigrorificos (5 empresas)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PY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99,6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Produtos Quimicos e Metalurgia (7 + 3)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31,0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Calcados (2)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PY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29,9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Vestimentas (9)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Producao Agricola (1)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20,2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2,0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Plasticos (4)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PY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Autopartes (1)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PY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Total Empresas</a:t>
                      </a:r>
                      <a:r>
                        <a:rPr lang="pt-BR" sz="2800" b="1" i="0" u="none" strike="noStrike" baseline="0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 (32)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207,9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Resto de Empresas Nao Brasileiras que Exportan ao Brasil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817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80,5</a:t>
                      </a:r>
                      <a:endParaRPr lang="pt-BR" sz="2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Total Geral - Exportacoes ao Brasil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1.014,90</a:t>
                      </a:r>
                      <a:endParaRPr lang="pt-BR" sz="28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pt-BR" sz="28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44" name="Object 43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27155428"/>
              </p:ext>
            </p:extLst>
          </p:nvPr>
        </p:nvGraphicFramePr>
        <p:xfrm>
          <a:off x="2607" y="2118"/>
          <a:ext cx="2605" cy="2116"/>
        </p:xfrm>
        <a:graphic>
          <a:graphicData uri="http://schemas.openxmlformats.org/presentationml/2006/ole">
            <p:oleObj spid="_x0000_s1026" name="think-cell Slide" r:id="rId21" imgW="270" imgH="270" progId="">
              <p:embed/>
            </p:oleObj>
          </a:graphicData>
        </a:graphic>
      </p:graphicFrame>
      <p:sp>
        <p:nvSpPr>
          <p:cNvPr id="29" name="Rectangle 28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60538" cy="211667"/>
          </a:xfrm>
          <a:prstGeom prst="rect">
            <a:avLst/>
          </a:prstGeom>
          <a:solidFill>
            <a:schemeClr val="bg1"/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s-ES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14" y="251520"/>
            <a:ext cx="15007004" cy="656591"/>
          </a:xfrm>
          <a:solidFill>
            <a:srgbClr val="C00000"/>
          </a:solidFill>
        </p:spPr>
        <p:txBody>
          <a:bodyPr/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ALEM DA SGP+, PARAGUAI OFERECE AS SIGUIENTES VANTAGEMS COMPETITIVAS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95946" y="7139649"/>
            <a:ext cx="12591636" cy="241732"/>
          </a:xfrm>
        </p:spPr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Fonte</a:t>
            </a:r>
            <a:r>
              <a:rPr lang="es-ES" dirty="0" smtClean="0">
                <a:solidFill>
                  <a:schemeClr val="tx1"/>
                </a:solidFill>
              </a:rPr>
              <a:t>: ANDE, </a:t>
            </a:r>
            <a:r>
              <a:rPr lang="es-ES" dirty="0" err="1" smtClean="0">
                <a:solidFill>
                  <a:schemeClr val="tx1"/>
                </a:solidFill>
              </a:rPr>
              <a:t>Eurostat</a:t>
            </a:r>
            <a:r>
              <a:rPr lang="es-ES" dirty="0" smtClean="0">
                <a:solidFill>
                  <a:schemeClr val="tx1"/>
                </a:solidFill>
              </a:rPr>
              <a:t>, CIER, U.S. Bureau of Labor </a:t>
            </a:r>
            <a:r>
              <a:rPr lang="es-ES" dirty="0" err="1" smtClean="0">
                <a:solidFill>
                  <a:schemeClr val="tx1"/>
                </a:solidFill>
              </a:rPr>
              <a:t>Statistics</a:t>
            </a:r>
            <a:r>
              <a:rPr lang="es-ES" dirty="0" smtClean="0">
                <a:solidFill>
                  <a:schemeClr val="tx1"/>
                </a:solidFill>
              </a:rPr>
              <a:t>, KPMG </a:t>
            </a:r>
            <a:r>
              <a:rPr lang="es-ES" dirty="0" err="1" smtClean="0">
                <a:solidFill>
                  <a:schemeClr val="tx1"/>
                </a:solidFill>
              </a:rPr>
              <a:t>statistics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Oanda</a:t>
            </a:r>
            <a:r>
              <a:rPr lang="es-ES" dirty="0" smtClean="0">
                <a:solidFill>
                  <a:schemeClr val="tx1"/>
                </a:solidFill>
              </a:rPr>
              <a:t> y análisis Arthur D. Little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8880" y="1610792"/>
            <a:ext cx="7379428" cy="2336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endParaRPr lang="es-E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44834" y="1610792"/>
            <a:ext cx="7378444" cy="2336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endParaRPr lang="es-E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18881" y="4760392"/>
            <a:ext cx="7383655" cy="2336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endParaRPr lang="es-E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144834" y="4760392"/>
            <a:ext cx="7378444" cy="2336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endParaRPr lang="es-E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8879" y="4049192"/>
            <a:ext cx="7379428" cy="71120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872755" tIns="0" rIns="0" bIns="0" anchor="ctr">
            <a:noAutofit/>
          </a:bodyPr>
          <a:lstStyle/>
          <a:p>
            <a:pPr defTabSz="1154582" eaLnBrk="0"/>
            <a:r>
              <a:rPr lang="es-ES" sz="2100" b="1" dirty="0" err="1" smtClean="0"/>
              <a:t>Impostos</a:t>
            </a:r>
            <a:r>
              <a:rPr lang="es-ES" sz="2100" b="1" dirty="0" smtClean="0"/>
              <a:t> de Renda 2012                                          </a:t>
            </a:r>
            <a:endParaRPr lang="es-ES" sz="2100" b="1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147441" y="4049192"/>
            <a:ext cx="7379428" cy="71120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pPr algn="ctr" defTabSz="1154582" eaLnBrk="0"/>
            <a:r>
              <a:rPr lang="es-ES" sz="2100" b="1" dirty="0" smtClean="0"/>
              <a:t>               Imposto </a:t>
            </a:r>
            <a:r>
              <a:rPr lang="es-ES" sz="2100" b="1" dirty="0" err="1" smtClean="0"/>
              <a:t>ao</a:t>
            </a:r>
            <a:r>
              <a:rPr lang="es-ES" sz="2100" b="1" dirty="0" smtClean="0"/>
              <a:t> Valor Agregado 2013</a:t>
            </a:r>
            <a:endParaRPr lang="es-ES" sz="2100" b="1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147441" y="899592"/>
            <a:ext cx="7379428" cy="71120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pPr algn="ctr" defTabSz="1154582" eaLnBrk="0"/>
            <a:r>
              <a:rPr lang="pt-BR" sz="2100" b="1" dirty="0" smtClean="0"/>
              <a:t>Preço Energia 2012 – Setor Industrial </a:t>
            </a:r>
          </a:p>
          <a:p>
            <a:pPr algn="ctr" defTabSz="1154582" eaLnBrk="0"/>
            <a:r>
              <a:rPr lang="pt-BR" sz="2100" b="1" dirty="0" smtClean="0"/>
              <a:t>($/</a:t>
            </a:r>
            <a:r>
              <a:rPr lang="pt-BR" sz="2100" b="1" dirty="0" err="1" smtClean="0"/>
              <a:t>MWh</a:t>
            </a:r>
            <a:r>
              <a:rPr lang="pt-BR" sz="2100" b="1" dirty="0" smtClean="0"/>
              <a:t> sem impostos</a:t>
            </a:r>
            <a:r>
              <a:rPr lang="es-ES" sz="2100" b="1" dirty="0" smtClean="0"/>
              <a:t>)</a:t>
            </a:r>
            <a:endParaRPr lang="es-ES" sz="2100" b="1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18879" y="899592"/>
            <a:ext cx="7395061" cy="71120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pPr algn="ctr" defTabSz="1154582" eaLnBrk="0"/>
            <a:r>
              <a:rPr lang="pt-BR" sz="2100" b="1" dirty="0" smtClean="0"/>
              <a:t>Custo salarial 2012 ($/hora) sem cargas sociais</a:t>
            </a:r>
            <a:endParaRPr lang="pt-BR" sz="2100" b="1" dirty="0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6099611" y="2480743"/>
            <a:ext cx="3819491" cy="305434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endParaRPr lang="es-ES" dirty="0"/>
          </a:p>
        </p:txBody>
      </p:sp>
      <p:sp>
        <p:nvSpPr>
          <p:cNvPr id="18" name="Arc 16"/>
          <p:cNvSpPr>
            <a:spLocks/>
          </p:cNvSpPr>
          <p:nvPr/>
        </p:nvSpPr>
        <p:spPr bwMode="auto">
          <a:xfrm rot="-5400000">
            <a:off x="6211474" y="2371972"/>
            <a:ext cx="1589617" cy="1802925"/>
          </a:xfrm>
          <a:custGeom>
            <a:avLst/>
            <a:gdLst>
              <a:gd name="G0" fmla="+- 0 0 0"/>
              <a:gd name="G1" fmla="+- 21529 0 0"/>
              <a:gd name="G2" fmla="+- 21600 0 0"/>
              <a:gd name="T0" fmla="*/ 1746 w 21599"/>
              <a:gd name="T1" fmla="*/ 0 h 21529"/>
              <a:gd name="T2" fmla="*/ 21599 w 21599"/>
              <a:gd name="T3" fmla="*/ 21326 h 21529"/>
              <a:gd name="T4" fmla="*/ 0 w 21599"/>
              <a:gd name="T5" fmla="*/ 21529 h 2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29" fill="none" extrusionOk="0">
                <a:moveTo>
                  <a:pt x="1746" y="-1"/>
                </a:moveTo>
                <a:cubicBezTo>
                  <a:pt x="12883" y="902"/>
                  <a:pt x="21494" y="10152"/>
                  <a:pt x="21599" y="21325"/>
                </a:cubicBezTo>
              </a:path>
              <a:path w="21599" h="21529" stroke="0" extrusionOk="0">
                <a:moveTo>
                  <a:pt x="1746" y="-1"/>
                </a:moveTo>
                <a:cubicBezTo>
                  <a:pt x="12883" y="902"/>
                  <a:pt x="21494" y="10152"/>
                  <a:pt x="21599" y="21325"/>
                </a:cubicBezTo>
                <a:lnTo>
                  <a:pt x="0" y="21529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s-ES" dirty="0"/>
          </a:p>
        </p:txBody>
      </p:sp>
      <p:sp>
        <p:nvSpPr>
          <p:cNvPr id="19" name="Arc 17"/>
          <p:cNvSpPr>
            <a:spLocks/>
          </p:cNvSpPr>
          <p:nvPr/>
        </p:nvSpPr>
        <p:spPr bwMode="auto">
          <a:xfrm rot="5400000" flipH="1">
            <a:off x="8245626" y="3863735"/>
            <a:ext cx="1572684" cy="1774266"/>
          </a:xfrm>
          <a:custGeom>
            <a:avLst/>
            <a:gdLst>
              <a:gd name="G0" fmla="+- 21600 0 0"/>
              <a:gd name="G1" fmla="+- 21574 0 0"/>
              <a:gd name="G2" fmla="+- 21600 0 0"/>
              <a:gd name="T0" fmla="*/ 3 w 21600"/>
              <a:gd name="T1" fmla="*/ 21914 h 21914"/>
              <a:gd name="T2" fmla="*/ 20544 w 21600"/>
              <a:gd name="T3" fmla="*/ 0 h 21914"/>
              <a:gd name="T4" fmla="*/ 21600 w 21600"/>
              <a:gd name="T5" fmla="*/ 21574 h 2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14" fill="none" extrusionOk="0">
                <a:moveTo>
                  <a:pt x="2" y="21914"/>
                </a:moveTo>
                <a:cubicBezTo>
                  <a:pt x="0" y="21800"/>
                  <a:pt x="0" y="21687"/>
                  <a:pt x="0" y="21574"/>
                </a:cubicBezTo>
                <a:cubicBezTo>
                  <a:pt x="-1" y="10055"/>
                  <a:pt x="9038" y="562"/>
                  <a:pt x="20543" y="-1"/>
                </a:cubicBezTo>
              </a:path>
              <a:path w="21600" h="21914" stroke="0" extrusionOk="0">
                <a:moveTo>
                  <a:pt x="2" y="21914"/>
                </a:moveTo>
                <a:cubicBezTo>
                  <a:pt x="0" y="21800"/>
                  <a:pt x="0" y="21687"/>
                  <a:pt x="0" y="21574"/>
                </a:cubicBezTo>
                <a:cubicBezTo>
                  <a:pt x="-1" y="10055"/>
                  <a:pt x="9038" y="562"/>
                  <a:pt x="20543" y="-1"/>
                </a:cubicBezTo>
                <a:lnTo>
                  <a:pt x="21600" y="21574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s-ES" dirty="0"/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 rot="-5400000">
            <a:off x="6198692" y="3818711"/>
            <a:ext cx="1591733" cy="1836796"/>
          </a:xfrm>
          <a:custGeom>
            <a:avLst/>
            <a:gdLst>
              <a:gd name="G0" fmla="+- 21600 0 0"/>
              <a:gd name="G1" fmla="+- 21550 0 0"/>
              <a:gd name="G2" fmla="+- 21600 0 0"/>
              <a:gd name="T0" fmla="*/ 1 w 21600"/>
              <a:gd name="T1" fmla="*/ 21732 h 21732"/>
              <a:gd name="T2" fmla="*/ 20131 w 21600"/>
              <a:gd name="T3" fmla="*/ 0 h 21732"/>
              <a:gd name="T4" fmla="*/ 21600 w 21600"/>
              <a:gd name="T5" fmla="*/ 21550 h 21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32" fill="none" extrusionOk="0">
                <a:moveTo>
                  <a:pt x="0" y="21732"/>
                </a:moveTo>
                <a:cubicBezTo>
                  <a:pt x="0" y="21671"/>
                  <a:pt x="0" y="21610"/>
                  <a:pt x="0" y="21550"/>
                </a:cubicBezTo>
                <a:cubicBezTo>
                  <a:pt x="-1" y="10190"/>
                  <a:pt x="8798" y="772"/>
                  <a:pt x="20131" y="0"/>
                </a:cubicBezTo>
              </a:path>
              <a:path w="21600" h="21732" stroke="0" extrusionOk="0">
                <a:moveTo>
                  <a:pt x="0" y="21732"/>
                </a:moveTo>
                <a:cubicBezTo>
                  <a:pt x="0" y="21671"/>
                  <a:pt x="0" y="21610"/>
                  <a:pt x="0" y="21550"/>
                </a:cubicBezTo>
                <a:cubicBezTo>
                  <a:pt x="-1" y="10190"/>
                  <a:pt x="8798" y="772"/>
                  <a:pt x="20131" y="0"/>
                </a:cubicBezTo>
                <a:lnTo>
                  <a:pt x="21600" y="2155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s-ES" dirty="0"/>
          </a:p>
        </p:txBody>
      </p:sp>
      <p:sp>
        <p:nvSpPr>
          <p:cNvPr id="21" name="Arc 19"/>
          <p:cNvSpPr>
            <a:spLocks/>
          </p:cNvSpPr>
          <p:nvPr/>
        </p:nvSpPr>
        <p:spPr bwMode="auto">
          <a:xfrm rot="5400000" flipH="1">
            <a:off x="8244649" y="2363669"/>
            <a:ext cx="1564216" cy="1789897"/>
          </a:xfrm>
          <a:custGeom>
            <a:avLst/>
            <a:gdLst>
              <a:gd name="G0" fmla="+- 0 0 0"/>
              <a:gd name="G1" fmla="+- 21561 0 0"/>
              <a:gd name="G2" fmla="+- 21600 0 0"/>
              <a:gd name="T0" fmla="*/ 1292 w 21600"/>
              <a:gd name="T1" fmla="*/ 0 h 21581"/>
              <a:gd name="T2" fmla="*/ 21600 w 21600"/>
              <a:gd name="T3" fmla="*/ 21581 h 21581"/>
              <a:gd name="T4" fmla="*/ 0 w 21600"/>
              <a:gd name="T5" fmla="*/ 21561 h 2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81" fill="none" extrusionOk="0">
                <a:moveTo>
                  <a:pt x="1292" y="-1"/>
                </a:moveTo>
                <a:cubicBezTo>
                  <a:pt x="12699" y="683"/>
                  <a:pt x="21600" y="10133"/>
                  <a:pt x="21600" y="21561"/>
                </a:cubicBezTo>
                <a:cubicBezTo>
                  <a:pt x="21600" y="21567"/>
                  <a:pt x="21599" y="21574"/>
                  <a:pt x="21599" y="21580"/>
                </a:cubicBezTo>
              </a:path>
              <a:path w="21600" h="21581" stroke="0" extrusionOk="0">
                <a:moveTo>
                  <a:pt x="1292" y="-1"/>
                </a:moveTo>
                <a:cubicBezTo>
                  <a:pt x="12699" y="683"/>
                  <a:pt x="21600" y="10133"/>
                  <a:pt x="21600" y="21561"/>
                </a:cubicBezTo>
                <a:cubicBezTo>
                  <a:pt x="21600" y="21567"/>
                  <a:pt x="21599" y="21574"/>
                  <a:pt x="21599" y="21580"/>
                </a:cubicBezTo>
                <a:lnTo>
                  <a:pt x="0" y="21561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s-ES" dirty="0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6268959" y="2575992"/>
            <a:ext cx="3501634" cy="2844800"/>
          </a:xfrm>
          <a:prstGeom prst="ellipse">
            <a:avLst/>
          </a:prstGeom>
          <a:solidFill>
            <a:schemeClr val="hlink"/>
          </a:solidFill>
          <a:ln w="12700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6368" tIns="138550" rIns="136368" bIns="138550" anchor="ctr">
            <a:noAutofit/>
          </a:bodyPr>
          <a:lstStyle/>
          <a:p>
            <a:pPr algn="ctr" defTabSz="1363851" eaLnBrk="0"/>
            <a:r>
              <a:rPr lang="pt-BR" sz="2100" b="1" dirty="0" smtClean="0">
                <a:solidFill>
                  <a:schemeClr val="tx1"/>
                </a:solidFill>
              </a:rPr>
              <a:t>Principais </a:t>
            </a:r>
            <a:r>
              <a:rPr lang="pt-BR" sz="2100" b="1" dirty="0" err="1" smtClean="0">
                <a:solidFill>
                  <a:schemeClr val="tx1"/>
                </a:solidFill>
              </a:rPr>
              <a:t>vantagems</a:t>
            </a:r>
            <a:r>
              <a:rPr lang="pt-BR" sz="2100" b="1" dirty="0" smtClean="0">
                <a:solidFill>
                  <a:schemeClr val="tx1"/>
                </a:solidFill>
              </a:rPr>
              <a:t> competitivas do Paraguai no entorno empresarial</a:t>
            </a:r>
            <a:endParaRPr lang="pt-BR" sz="2100" b="1" dirty="0">
              <a:solidFill>
                <a:schemeClr val="tx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18880" y="1610794"/>
            <a:ext cx="7377807" cy="2336799"/>
          </a:xfrm>
          <a:prstGeom prst="rect">
            <a:avLst/>
          </a:prstGeom>
          <a:ln w="12700">
            <a:noFill/>
          </a:ln>
        </p:spPr>
        <p:txBody>
          <a:bodyPr lIns="138550" tIns="136368" rIns="138550" bIns="69275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2563" indent="-180975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57188" indent="-174625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82563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541338" indent="0" algn="l" defTabSz="914400" rtl="0" eaLnBrk="1" latinLnBrk="0" hangingPunct="1">
              <a:spcBef>
                <a:spcPts val="5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18880" y="4760394"/>
            <a:ext cx="7377807" cy="2336799"/>
          </a:xfrm>
          <a:prstGeom prst="rect">
            <a:avLst/>
          </a:prstGeom>
          <a:ln w="12700">
            <a:noFill/>
          </a:ln>
        </p:spPr>
        <p:txBody>
          <a:bodyPr lIns="138550" tIns="136368" rIns="138550" bIns="69275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2563" indent="-180975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57188" indent="-174625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82563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541338" indent="0" algn="l" defTabSz="914400" rtl="0" eaLnBrk="1" latinLnBrk="0" hangingPunct="1">
              <a:spcBef>
                <a:spcPts val="5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graphicFrame>
        <p:nvGraphicFramePr>
          <p:cNvPr id="27" name="Object 2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5680725"/>
              </p:ext>
            </p:extLst>
          </p:nvPr>
        </p:nvGraphicFramePr>
        <p:xfrm>
          <a:off x="9708064" y="2017193"/>
          <a:ext cx="5627627" cy="1384180"/>
        </p:xfrm>
        <a:graphic>
          <a:graphicData uri="http://schemas.openxmlformats.org/presentationml/2006/ole">
            <p:oleObj spid="_x0000_s1027" name="Chart" r:id="rId22" imgW="3429059" imgH="1038165" progId="MSGraph.Chart.8">
              <p:embed followColorScheme="full"/>
            </p:oleObj>
          </a:graphicData>
        </a:graphic>
      </p:graphicFrame>
      <p:sp useBgFill="1">
        <p:nvSpPr>
          <p:cNvPr id="31" name="Rectangle 30"/>
          <p:cNvSpPr/>
          <p:nvPr>
            <p:custDataLst>
              <p:tags r:id="rId3"/>
            </p:custDataLst>
          </p:nvPr>
        </p:nvSpPr>
        <p:spPr bwMode="gray">
          <a:xfrm>
            <a:off x="14259668" y="2829993"/>
            <a:ext cx="481997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F26E2B5-9EAE-4332-B121-3CB71A4A544E}" type="datetime'''1''''''''''''''''''''''''''''''''2''4''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124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 useBgFill="1">
        <p:nvSpPr>
          <p:cNvPr id="30" name="Rectangle 29"/>
          <p:cNvSpPr/>
          <p:nvPr>
            <p:custDataLst>
              <p:tags r:id="rId4"/>
            </p:custDataLst>
          </p:nvPr>
        </p:nvSpPr>
        <p:spPr bwMode="gray">
          <a:xfrm>
            <a:off x="12946555" y="2601393"/>
            <a:ext cx="481997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63389CC6-C6CF-4D3F-AF24-CBFD7E717D70}" type="datetime'''''''''''''2''''''''1''''''''''''''''''6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216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 useBgFill="1">
        <p:nvSpPr>
          <p:cNvPr id="28" name="Rectangle 27"/>
          <p:cNvSpPr/>
          <p:nvPr>
            <p:custDataLst>
              <p:tags r:id="rId5"/>
            </p:custDataLst>
          </p:nvPr>
        </p:nvSpPr>
        <p:spPr bwMode="gray">
          <a:xfrm>
            <a:off x="11701182" y="3001444"/>
            <a:ext cx="343911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3D9C2D4-7628-4DC0-ADFC-6C53099755D9}" type="datetime'''''''''''''''''''''5''''''''''''''''''7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77" name="Rectangle 76"/>
          <p:cNvSpPr/>
          <p:nvPr>
            <p:custDataLst>
              <p:tags r:id="rId6"/>
            </p:custDataLst>
          </p:nvPr>
        </p:nvSpPr>
        <p:spPr bwMode="gray">
          <a:xfrm>
            <a:off x="10388069" y="3001444"/>
            <a:ext cx="343911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9770A73-C361-49E1-A5C5-A10BC867CA26}" type="datetime'''5''''''''''''''''''''''''7''''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graphicFrame>
        <p:nvGraphicFramePr>
          <p:cNvPr id="55" name="Object 5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41957579"/>
              </p:ext>
            </p:extLst>
          </p:nvPr>
        </p:nvGraphicFramePr>
        <p:xfrm>
          <a:off x="641334" y="2067993"/>
          <a:ext cx="5596165" cy="1333500"/>
        </p:xfrm>
        <a:graphic>
          <a:graphicData uri="http://schemas.openxmlformats.org/presentationml/2006/ole">
            <p:oleObj spid="_x0000_s1028" name="Chart" r:id="rId23" imgW="3409893" imgH="1000104" progId="MSGraph.Chart.8">
              <p:embed followColorScheme="full"/>
            </p:oleObj>
          </a:graphicData>
        </a:graphic>
      </p:graphicFrame>
      <p:sp>
        <p:nvSpPr>
          <p:cNvPr id="78" name="Rectangle 77"/>
          <p:cNvSpPr/>
          <p:nvPr>
            <p:custDataLst>
              <p:tags r:id="rId7"/>
            </p:custDataLst>
          </p:nvPr>
        </p:nvSpPr>
        <p:spPr bwMode="gray">
          <a:xfrm>
            <a:off x="2483339" y="2842693"/>
            <a:ext cx="552341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C8C7BB4-23BB-4CF6-832B-76D3C782A3FB}" type="datetime'''12'''''''''''',''''''''''''''9'''''''''''''''''''">
              <a:rPr lang="en-US" smtClean="0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12,9</a:t>
            </a:fld>
            <a:endParaRPr lang="es-ES" baseline="30000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57" name="Rectangle 56"/>
          <p:cNvSpPr/>
          <p:nvPr>
            <p:custDataLst>
              <p:tags r:id="rId8"/>
            </p:custDataLst>
          </p:nvPr>
        </p:nvSpPr>
        <p:spPr bwMode="gray">
          <a:xfrm>
            <a:off x="1240571" y="3052244"/>
            <a:ext cx="414257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ABBFD8E-DB8C-48F5-ADC5-AC8059F34439}" type="datetime'''''''''''''4'''''''''''''''',2''''''''''''''''''''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4,2</a:t>
            </a:fld>
            <a:endParaRPr lang="es-ES" dirty="0" err="1" smtClean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 bwMode="gray">
          <a:xfrm>
            <a:off x="5109564" y="2626793"/>
            <a:ext cx="552341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94FB9FB-A396-46F8-B322-678058E62825}" type="datetime'''''''''''''''''''''2''''''''1'''''',9''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21,9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79" name="Rectangle 78"/>
          <p:cNvSpPr/>
          <p:nvPr>
            <p:custDataLst>
              <p:tags r:id="rId10"/>
            </p:custDataLst>
          </p:nvPr>
        </p:nvSpPr>
        <p:spPr bwMode="gray">
          <a:xfrm>
            <a:off x="3866797" y="3007793"/>
            <a:ext cx="414257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D607EFB-A51F-4EEA-BCE0-130144547901}" type="datetime'6'''''''''''''''''''''''''''''''''''''''''''''''''',''0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6,0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graphicFrame>
        <p:nvGraphicFramePr>
          <p:cNvPr id="62" name="Object 6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5176385"/>
              </p:ext>
            </p:extLst>
          </p:nvPr>
        </p:nvGraphicFramePr>
        <p:xfrm>
          <a:off x="641332" y="5115993"/>
          <a:ext cx="5596165" cy="1359020"/>
        </p:xfrm>
        <a:graphic>
          <a:graphicData uri="http://schemas.openxmlformats.org/presentationml/2006/ole">
            <p:oleObj spid="_x0000_s1029" name="Chart" r:id="rId24" imgW="3409893" imgH="1019269" progId="MSGraph.Chart.8">
              <p:embed followColorScheme="full"/>
            </p:oleObj>
          </a:graphicData>
        </a:graphic>
      </p:graphicFrame>
      <p:sp>
        <p:nvSpPr>
          <p:cNvPr id="56" name="Rectangle 55"/>
          <p:cNvSpPr/>
          <p:nvPr>
            <p:custDataLst>
              <p:tags r:id="rId11"/>
            </p:custDataLst>
          </p:nvPr>
        </p:nvSpPr>
        <p:spPr bwMode="gray">
          <a:xfrm>
            <a:off x="5000139" y="5795444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C26EC81-A27C-477A-97EF-1E17EACA2445}" type="datetime'''2''''''''''''''6'',''''3''''''%'''''''''''''''''''''''">
              <a:rPr lang="en-US">
                <a:solidFill>
                  <a:schemeClr val="bg1"/>
                </a:solidFill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26,3%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88" name="Rectangle 87"/>
          <p:cNvSpPr/>
          <p:nvPr>
            <p:custDataLst>
              <p:tags r:id="rId12"/>
            </p:custDataLst>
          </p:nvPr>
        </p:nvSpPr>
        <p:spPr bwMode="gray">
          <a:xfrm>
            <a:off x="3687026" y="5674793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F4A8799-E968-412A-B7E3-931BD1E74C40}" type="datetime'''''''''''''''''''''''''''''3''''''4,''''''''''0''''''%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34,0%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89" name="Rectangle 88"/>
          <p:cNvSpPr/>
          <p:nvPr>
            <p:custDataLst>
              <p:tags r:id="rId13"/>
            </p:custDataLst>
          </p:nvPr>
        </p:nvSpPr>
        <p:spPr bwMode="gray">
          <a:xfrm>
            <a:off x="2373913" y="5662093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C560E2D-FB11-46A0-AC6C-ADB45455765B}" type="datetime'''''''''''''''''''''''3''''5'''''',''''''''''''''''0%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35,0%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64" name="Rectangle 63"/>
          <p:cNvSpPr/>
          <p:nvPr>
            <p:custDataLst>
              <p:tags r:id="rId14"/>
            </p:custDataLst>
          </p:nvPr>
        </p:nvSpPr>
        <p:spPr bwMode="gray">
          <a:xfrm>
            <a:off x="1060800" y="6049444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0985C0E-7796-466A-A9BB-69DB8E369F1F}" type="datetime'''''''''''''''''''10,''0%'''''''''''">
              <a:rPr lang="es-ES" smtClean="0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10,0%</a:t>
            </a:fld>
            <a:endParaRPr lang="es-ES" dirty="0" err="1" smtClean="0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69" name="Object 6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71825114"/>
              </p:ext>
            </p:extLst>
          </p:nvPr>
        </p:nvGraphicFramePr>
        <p:xfrm>
          <a:off x="9708065" y="5115993"/>
          <a:ext cx="5627723" cy="1359025"/>
        </p:xfrm>
        <a:graphic>
          <a:graphicData uri="http://schemas.openxmlformats.org/presentationml/2006/ole">
            <p:oleObj spid="_x0000_s1030" name="Chart" r:id="rId25" imgW="3429059" imgH="1019269" progId="MSGraph.Chart.8">
              <p:embed followColorScheme="full"/>
            </p:oleObj>
          </a:graphicData>
        </a:graphic>
      </p:graphicFrame>
      <p:sp>
        <p:nvSpPr>
          <p:cNvPr id="120" name="Rectangle 119"/>
          <p:cNvSpPr/>
          <p:nvPr>
            <p:custDataLst>
              <p:tags r:id="rId15"/>
            </p:custDataLst>
          </p:nvPr>
        </p:nvSpPr>
        <p:spPr bwMode="gray">
          <a:xfrm>
            <a:off x="14113767" y="5687493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B006CB6-5AB5-49FF-95F2-81642788F8B8}" type="datetime'''''2''''''''''1'''''''''''''',4''''%'''''''''''">
              <a:rPr lang="en-US">
                <a:solidFill>
                  <a:schemeClr val="bg1"/>
                </a:solidFill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21,4%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82" name="Rectangle 81"/>
          <p:cNvSpPr/>
          <p:nvPr>
            <p:custDataLst>
              <p:tags r:id="rId16"/>
            </p:custDataLst>
          </p:nvPr>
        </p:nvSpPr>
        <p:spPr bwMode="gray">
          <a:xfrm>
            <a:off x="12800654" y="5706544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C827CB1-F433-4CE4-98BA-A30BFAB204C0}" type="datetime'''''''''''''''2''0'''''''''''''''''''',''''''''''5%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20,5%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83" name="Rectangle 82"/>
          <p:cNvSpPr/>
          <p:nvPr>
            <p:custDataLst>
              <p:tags r:id="rId17"/>
            </p:custDataLst>
          </p:nvPr>
        </p:nvSpPr>
        <p:spPr bwMode="gray">
          <a:xfrm>
            <a:off x="11487541" y="5693843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14B370E-86E9-4347-8BC1-C7A5A7B5E099}" type="datetime'''''''2''''1'''''''',''''''''''''''''''''0''%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21,0%</a:t>
            </a:fld>
            <a:endParaRPr lang="es-ES" dirty="0" err="1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71" name="Rectangle 70"/>
          <p:cNvSpPr/>
          <p:nvPr>
            <p:custDataLst>
              <p:tags r:id="rId18"/>
            </p:custDataLst>
          </p:nvPr>
        </p:nvSpPr>
        <p:spPr bwMode="gray">
          <a:xfrm>
            <a:off x="10174429" y="5966893"/>
            <a:ext cx="773799" cy="24341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1271" tIns="0" rIns="31271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17684F4-3C31-4FDB-B963-A96B32E7233F}" type="datetime'10'''''''''''''''''''',''''0''''''''''''''''''''%'''''''''''">
              <a:rPr lang="en-US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10,0%</a:t>
            </a:fld>
            <a:endParaRPr lang="es-ES" dirty="0" err="1" smtClean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72042" y="1727380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-81%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749005" y="1727380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-29%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425966" y="1727380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-68%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12783990" y="7120039"/>
            <a:ext cx="501195" cy="1768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205606" y="7044309"/>
            <a:ext cx="330402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Diferencia de Paraguay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677260" y="3260179"/>
            <a:ext cx="59425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b="1" dirty="0" smtClean="0">
                <a:latin typeface="Arial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14149878" y="1721244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-54%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2835672" y="1721244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-74%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11521465" y="1721244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0%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5072042" y="4848928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-62%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3749005" y="4848928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-71 %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2425966" y="4848928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-71%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4149878" y="4848928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-53%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12835672" y="4848928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-51%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1521465" y="4848928"/>
            <a:ext cx="667086" cy="3132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96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54547" rIns="0" bIns="545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-52%</a:t>
            </a:r>
          </a:p>
        </p:txBody>
      </p:sp>
      <p:pic>
        <p:nvPicPr>
          <p:cNvPr id="133" name="Picture 5" descr="Paraguay Vorderseit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881" y="6562688"/>
            <a:ext cx="757713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4" name="Picture 5" descr="EU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8" t="4471" r="2879" b="3856"/>
          <a:stretch>
            <a:fillRect/>
          </a:stretch>
        </p:blipFill>
        <p:spPr bwMode="auto">
          <a:xfrm>
            <a:off x="14090318" y="6578397"/>
            <a:ext cx="820698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5" descr="Brasilie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422" y="6563357"/>
            <a:ext cx="721625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6" name="Picture 6" descr="Argentinie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5867" y="6562688"/>
            <a:ext cx="738281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0776709" y="3261195"/>
            <a:ext cx="59425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b="1" dirty="0" smtClean="0">
                <a:latin typeface="Arial" pitchFamily="34" charset="0"/>
                <a:cs typeface="Arial" pitchFamily="34" charset="0"/>
              </a:rPr>
              <a:t>(3)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2110468" y="3261195"/>
            <a:ext cx="59425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b="1" dirty="0" smtClean="0">
                <a:latin typeface="Arial" pitchFamily="34" charset="0"/>
                <a:cs typeface="Arial" pitchFamily="34" charset="0"/>
              </a:rPr>
              <a:t>(3)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3397987" y="3261195"/>
            <a:ext cx="59425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b="1" dirty="0" smtClean="0">
                <a:latin typeface="Arial" pitchFamily="34" charset="0"/>
                <a:cs typeface="Arial" pitchFamily="34" charset="0"/>
              </a:rPr>
              <a:t>(3)</a:t>
            </a:r>
          </a:p>
        </p:txBody>
      </p:sp>
      <p:pic>
        <p:nvPicPr>
          <p:cNvPr id="96" name="Picture 5" descr="Paraguay Vorderseit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881" y="3402389"/>
            <a:ext cx="757713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7" name="Picture 5" descr="EU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8" t="4471" r="2879" b="3856"/>
          <a:stretch>
            <a:fillRect/>
          </a:stretch>
        </p:blipFill>
        <p:spPr bwMode="auto">
          <a:xfrm>
            <a:off x="14090318" y="3418099"/>
            <a:ext cx="820698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5" descr="Brasilie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422" y="3403059"/>
            <a:ext cx="721625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9" name="Picture 6" descr="Argentinie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5867" y="3402389"/>
            <a:ext cx="738281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0" name="Picture 5" descr="Paraguay Vorderseit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99" y="6562688"/>
            <a:ext cx="757713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5" name="Picture 5" descr="EU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8" t="4471" r="2879" b="3856"/>
          <a:stretch>
            <a:fillRect/>
          </a:stretch>
        </p:blipFill>
        <p:spPr bwMode="auto">
          <a:xfrm>
            <a:off x="4995236" y="6578397"/>
            <a:ext cx="820698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5" descr="Brasilie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340" y="6563357"/>
            <a:ext cx="721625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5" name="Picture 6" descr="Argentinie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86" y="6562688"/>
            <a:ext cx="738281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9" name="Picture 5" descr="Paraguay Vorderseite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99" y="3402389"/>
            <a:ext cx="757713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1" name="Picture 5" descr="EU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8" t="4471" r="2879" b="3856"/>
          <a:stretch>
            <a:fillRect/>
          </a:stretch>
        </p:blipFill>
        <p:spPr bwMode="auto">
          <a:xfrm>
            <a:off x="4995236" y="3418099"/>
            <a:ext cx="820698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5" descr="Brasilie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340" y="3403059"/>
            <a:ext cx="721625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6" name="Picture 6" descr="Argentinie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86" y="3402389"/>
            <a:ext cx="738281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14798655" y="3260179"/>
            <a:ext cx="59425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b="1" dirty="0" smtClean="0">
                <a:latin typeface="Arial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52914" y="3260179"/>
            <a:ext cx="594257" cy="354577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r>
              <a:rPr lang="es-ES" sz="1500" b="1" dirty="0" smtClean="0">
                <a:latin typeface="Arial" pitchFamily="34" charset="0"/>
                <a:cs typeface="Arial" pitchFamily="34" charset="0"/>
              </a:rPr>
              <a:t>(1)</a:t>
            </a:r>
          </a:p>
        </p:txBody>
      </p:sp>
    </p:spTree>
    <p:extLst>
      <p:ext uri="{BB962C8B-B14F-4D97-AF65-F5344CB8AC3E}">
        <p14:creationId xmlns="" xmlns:p14="http://schemas.microsoft.com/office/powerpoint/2010/main" val="19955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4348414"/>
              </p:ext>
            </p:extLst>
          </p:nvPr>
        </p:nvGraphicFramePr>
        <p:xfrm>
          <a:off x="2607" y="2118"/>
          <a:ext cx="2605" cy="2116"/>
        </p:xfrm>
        <a:graphic>
          <a:graphicData uri="http://schemas.openxmlformats.org/presentationml/2006/ole">
            <p:oleObj spid="_x0000_s2050" name="think-cell Slide" r:id="rId3" imgW="360" imgH="360" progId="">
              <p:embed/>
            </p:oleObj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456225" y="8859093"/>
            <a:ext cx="12591636" cy="241732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Fuente: Reglamento 1063/2012 de 18/11/2010 de la U.E</a:t>
            </a:r>
            <a:r>
              <a:rPr lang="es-ES" dirty="0" smtClean="0">
                <a:solidFill>
                  <a:schemeClr val="tx1"/>
                </a:solidFill>
              </a:rPr>
              <a:t>., International </a:t>
            </a:r>
            <a:r>
              <a:rPr lang="es-ES" dirty="0" err="1">
                <a:solidFill>
                  <a:schemeClr val="tx1"/>
                </a:solidFill>
              </a:rPr>
              <a:t>Trade</a:t>
            </a:r>
            <a:r>
              <a:rPr lang="es-ES" dirty="0">
                <a:solidFill>
                  <a:schemeClr val="tx1"/>
                </a:solidFill>
              </a:rPr>
              <a:t> Center (</a:t>
            </a:r>
            <a:r>
              <a:rPr lang="es-ES" dirty="0" err="1" smtClean="0">
                <a:solidFill>
                  <a:schemeClr val="tx1"/>
                </a:solidFill>
              </a:rPr>
              <a:t>Trademap</a:t>
            </a:r>
            <a:r>
              <a:rPr lang="es-ES" dirty="0" smtClean="0">
                <a:solidFill>
                  <a:schemeClr val="tx1"/>
                </a:solidFill>
              </a:rPr>
              <a:t>), Gobierno </a:t>
            </a:r>
            <a:r>
              <a:rPr lang="es-ES" dirty="0">
                <a:solidFill>
                  <a:schemeClr val="tx1"/>
                </a:solidFill>
              </a:rPr>
              <a:t>de Escocia, análisis </a:t>
            </a:r>
            <a:r>
              <a:rPr lang="es-ES" dirty="0" smtClean="0">
                <a:solidFill>
                  <a:schemeClr val="tx1"/>
                </a:solidFill>
              </a:rPr>
              <a:t>ADL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11970" y="8244408"/>
            <a:ext cx="15193688" cy="552061"/>
          </a:xfrm>
        </p:spPr>
        <p:txBody>
          <a:bodyPr/>
          <a:lstStyle/>
          <a:p>
            <a:r>
              <a:rPr lang="es-ES" sz="1800" b="1" i="1" dirty="0" smtClean="0">
                <a:solidFill>
                  <a:schemeClr val="tx1"/>
                </a:solidFill>
              </a:rPr>
              <a:t>(1</a:t>
            </a:r>
            <a:r>
              <a:rPr lang="es-ES" sz="1800" b="1" i="1" dirty="0">
                <a:solidFill>
                  <a:schemeClr val="tx1"/>
                </a:solidFill>
              </a:rPr>
              <a:t>) </a:t>
            </a:r>
            <a:r>
              <a:rPr lang="es-ES" sz="1800" b="1" i="1" dirty="0" err="1" smtClean="0">
                <a:solidFill>
                  <a:schemeClr val="tx1"/>
                </a:solidFill>
              </a:rPr>
              <a:t>Poupaça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>
                <a:solidFill>
                  <a:schemeClr val="tx1"/>
                </a:solidFill>
              </a:rPr>
              <a:t>potencial </a:t>
            </a:r>
            <a:r>
              <a:rPr lang="es-ES" sz="1800" b="1" i="1" dirty="0" err="1" smtClean="0">
                <a:solidFill>
                  <a:schemeClr val="tx1"/>
                </a:solidFill>
              </a:rPr>
              <a:t>em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 err="1" smtClean="0">
                <a:solidFill>
                  <a:schemeClr val="tx1"/>
                </a:solidFill>
              </a:rPr>
              <a:t>aranceis</a:t>
            </a:r>
            <a:r>
              <a:rPr lang="es-ES" sz="1800" b="1" i="1" dirty="0" smtClean="0">
                <a:solidFill>
                  <a:schemeClr val="tx1"/>
                </a:solidFill>
              </a:rPr>
              <a:t> + </a:t>
            </a:r>
            <a:r>
              <a:rPr lang="es-ES" sz="1800" b="1" i="1" dirty="0" err="1" smtClean="0">
                <a:solidFill>
                  <a:schemeClr val="tx1"/>
                </a:solidFill>
              </a:rPr>
              <a:t>poupanç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>
                <a:solidFill>
                  <a:schemeClr val="tx1"/>
                </a:solidFill>
              </a:rPr>
              <a:t>potencial </a:t>
            </a:r>
            <a:r>
              <a:rPr lang="es-ES" sz="1800" b="1" i="1" dirty="0" err="1" smtClean="0">
                <a:solidFill>
                  <a:schemeClr val="tx1"/>
                </a:solidFill>
              </a:rPr>
              <a:t>em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 err="1" smtClean="0">
                <a:solidFill>
                  <a:schemeClr val="tx1"/>
                </a:solidFill>
              </a:rPr>
              <a:t>maõ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>
                <a:solidFill>
                  <a:schemeClr val="tx1"/>
                </a:solidFill>
              </a:rPr>
              <a:t>de </a:t>
            </a:r>
            <a:r>
              <a:rPr lang="es-ES" sz="1800" b="1" i="1" dirty="0" smtClean="0">
                <a:solidFill>
                  <a:schemeClr val="tx1"/>
                </a:solidFill>
              </a:rPr>
              <a:t>obra + ahorro </a:t>
            </a:r>
            <a:r>
              <a:rPr lang="es-ES" sz="1800" b="1" i="1" dirty="0">
                <a:solidFill>
                  <a:schemeClr val="tx1"/>
                </a:solidFill>
              </a:rPr>
              <a:t>potencial en </a:t>
            </a:r>
            <a:r>
              <a:rPr lang="es-ES" sz="1800" b="1" i="1" dirty="0" smtClean="0">
                <a:solidFill>
                  <a:schemeClr val="tx1"/>
                </a:solidFill>
              </a:rPr>
              <a:t>energía (expresado en p.p. sobre a estructura de costes (2) Reflete o nº de </a:t>
            </a:r>
            <a:r>
              <a:rPr lang="es-ES" sz="1800" b="1" i="1" dirty="0" err="1" smtClean="0">
                <a:solidFill>
                  <a:schemeClr val="tx1"/>
                </a:solidFill>
              </a:rPr>
              <a:t>empregos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 err="1" smtClean="0">
                <a:solidFill>
                  <a:schemeClr val="tx1"/>
                </a:solidFill>
              </a:rPr>
              <a:t>adicionais</a:t>
            </a:r>
            <a:r>
              <a:rPr lang="es-ES" sz="1800" b="1" i="1" dirty="0" smtClean="0">
                <a:solidFill>
                  <a:schemeClr val="tx1"/>
                </a:solidFill>
              </a:rPr>
              <a:t> que provoca a </a:t>
            </a:r>
            <a:r>
              <a:rPr lang="es-ES" sz="1800" b="1" i="1" dirty="0" err="1" smtClean="0">
                <a:solidFill>
                  <a:schemeClr val="tx1"/>
                </a:solidFill>
              </a:rPr>
              <a:t>generação</a:t>
            </a:r>
            <a:r>
              <a:rPr lang="es-ES" sz="1800" b="1" i="1" dirty="0" smtClean="0">
                <a:solidFill>
                  <a:schemeClr val="tx1"/>
                </a:solidFill>
              </a:rPr>
              <a:t> de </a:t>
            </a:r>
            <a:r>
              <a:rPr lang="es-ES" sz="1800" b="1" i="1" dirty="0" err="1" smtClean="0">
                <a:solidFill>
                  <a:schemeClr val="tx1"/>
                </a:solidFill>
              </a:rPr>
              <a:t>posto</a:t>
            </a:r>
            <a:r>
              <a:rPr lang="es-ES" sz="1800" b="1" i="1" dirty="0" smtClean="0">
                <a:solidFill>
                  <a:schemeClr val="tx1"/>
                </a:solidFill>
              </a:rPr>
              <a:t> de </a:t>
            </a:r>
            <a:r>
              <a:rPr lang="es-ES" sz="1800" b="1" i="1" dirty="0" err="1" smtClean="0">
                <a:solidFill>
                  <a:schemeClr val="tx1"/>
                </a:solidFill>
              </a:rPr>
              <a:t>trabalho</a:t>
            </a:r>
            <a:r>
              <a:rPr lang="es-ES" sz="1800" b="1" i="1" dirty="0" smtClean="0">
                <a:solidFill>
                  <a:schemeClr val="tx1"/>
                </a:solidFill>
              </a:rPr>
              <a:t> </a:t>
            </a:r>
            <a:r>
              <a:rPr lang="es-ES" sz="1800" b="1" i="1" dirty="0" err="1" smtClean="0">
                <a:solidFill>
                  <a:schemeClr val="tx1"/>
                </a:solidFill>
              </a:rPr>
              <a:t>em</a:t>
            </a:r>
            <a:r>
              <a:rPr lang="es-ES" sz="1800" b="1" i="1" dirty="0" smtClean="0">
                <a:solidFill>
                  <a:schemeClr val="tx1"/>
                </a:solidFill>
              </a:rPr>
              <a:t> determinada industria</a:t>
            </a:r>
            <a:endParaRPr lang="es-ES" sz="1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4331089"/>
              </p:ext>
            </p:extLst>
          </p:nvPr>
        </p:nvGraphicFramePr>
        <p:xfrm>
          <a:off x="639961" y="1043608"/>
          <a:ext cx="14977663" cy="7179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2499"/>
                <a:gridCol w="1493791"/>
                <a:gridCol w="1493791"/>
                <a:gridCol w="1493791"/>
                <a:gridCol w="1493791"/>
              </a:tblGrid>
              <a:tr h="10447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SETORES SELECIONADOS DO BRASIL</a:t>
                      </a:r>
                      <a:endParaRPr lang="pt-BR" sz="32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868" marR="3868" marT="314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Índice</a:t>
                      </a:r>
                      <a:r>
                        <a:rPr lang="pt-BR" sz="2000" b="1" i="0" u="none" strike="noStrike" baseline="0" noProof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1" i="0" u="none" strike="noStrike" baseline="30000" noProof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(1) </a:t>
                      </a:r>
                      <a:r>
                        <a:rPr lang="pt-BR" sz="2000" b="1" i="0" u="none" strike="noStrike" baseline="0" noProof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 poupança para o inversor (p.p.)</a:t>
                      </a:r>
                      <a:endParaRPr lang="pt-BR" sz="2000" b="1" i="0" u="none" strike="noStrike" noProof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868" marR="3868" marT="314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Exporta</a:t>
                      </a:r>
                    </a:p>
                    <a:p>
                      <a:pPr algn="ctr" fontAlgn="b"/>
                      <a:r>
                        <a:rPr lang="pt-BR" sz="2000" b="1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çoes</a:t>
                      </a:r>
                      <a:r>
                        <a:rPr lang="pt-BR" sz="2000" b="1" i="0" u="none" strike="noStrike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1" i="0" u="none" strike="noStrike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 BRA a UE 2012 (M$)</a:t>
                      </a:r>
                      <a:endParaRPr lang="pt-BR" sz="2000" b="1" i="0" u="none" strike="noStrike" noProof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868" marR="3868" marT="314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baseline="0" noProof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Tendencia demanda importação da U.E.</a:t>
                      </a:r>
                    </a:p>
                  </a:txBody>
                  <a:tcPr marL="3868" marR="3868" marT="314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Índice</a:t>
                      </a:r>
                      <a:r>
                        <a:rPr lang="pt-BR" sz="2000" b="1" i="0" u="none" strike="noStrike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1" i="0" u="none" strike="noStrike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multiplica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dor </a:t>
                      </a:r>
                      <a:r>
                        <a:rPr lang="pt-BR" sz="2000" b="1" i="0" u="none" strike="noStrike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 emprego </a:t>
                      </a:r>
                      <a:r>
                        <a:rPr lang="pt-BR" sz="2000" b="1" i="0" u="none" strike="noStrike" baseline="300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(2)</a:t>
                      </a:r>
                    </a:p>
                  </a:txBody>
                  <a:tcPr marL="3868" marR="3868" marT="3143" marB="0" anchor="ctr">
                    <a:solidFill>
                      <a:srgbClr val="0070C0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2009 - Sucos de frutas e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outras 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frutas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 de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hortalizas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1.338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 (≥5%)</a:t>
                      </a:r>
                      <a:endParaRPr lang="pt-BR" sz="2000" b="0" i="0" u="none" strike="noStrike" noProof="0">
                        <a:solidFill>
                          <a:schemeClr val="accent6"/>
                        </a:solidFill>
                        <a:effectLst/>
                        <a:latin typeface="Arial"/>
                      </a:endParaRPr>
                    </a:p>
                  </a:txBody>
                  <a:tcPr marL="59083" marR="59083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3,6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3503 -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Gelatina;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ictiocola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; outras colas de origem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animal.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-16%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83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2,0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3301 - Aceites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esenciais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incluidos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os 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oncretos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 absolutos.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-16%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71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2,0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6402 – Os demais calçados com sola e parte superior de borracha ou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plástico.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-21%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51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ingdings"/>
                        </a:rPr>
                        <a:t>(≤5%)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1,7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3820 - Preparações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anticongelantes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líquidos preparados para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descongelar..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-15%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46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ingdings"/>
                        </a:rPr>
                        <a:t>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2,0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4412 - Madeira contrachapada, madeira chapada e madeira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estratificada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similar.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-13%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265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ingdings"/>
                        </a:rPr>
                        <a:t>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2,4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2101 - Estratos,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esencias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 concentrados de café,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cha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o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erba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mate e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prep.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-13%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117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3,6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8704 - Veículos automóveis para transporte de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mercancías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-13%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25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ingdings"/>
                        </a:rPr>
                        <a:t>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2,6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8482 - </a:t>
                      </a:r>
                      <a:r>
                        <a:rPr lang="pt-BR" sz="2000" b="0" i="0" u="none" strike="noStrike" noProof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Rodamentos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esfera</a:t>
                      </a:r>
                      <a:r>
                        <a:rPr lang="pt-BR" sz="20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agulhas.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-12%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67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2,3   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6403 - Calçado com sola de borracha, plástico, </a:t>
                      </a:r>
                      <a:r>
                        <a:rPr lang="pt-BR" sz="20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couro.</a:t>
                      </a:r>
                      <a:endParaRPr lang="pt-BR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5632" marR="15632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-11%</a:t>
                      </a:r>
                      <a:endParaRPr lang="pt-BR" sz="2000" b="0" i="0" u="none" strike="noStrike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61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ingdings"/>
                        </a:rPr>
                        <a:t>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1,7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1508 - Aceite de abacate  suas </a:t>
                      </a:r>
                      <a:r>
                        <a:rPr lang="pt-BR" sz="2000" b="0" i="0" u="none" strike="noStrike" noProof="0" dirty="0" err="1" smtClean="0">
                          <a:effectLst/>
                          <a:latin typeface="Arial"/>
                        </a:rPr>
                        <a:t>fraçoês</a:t>
                      </a:r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, incluso o</a:t>
                      </a:r>
                      <a:r>
                        <a:rPr lang="pt-BR" sz="2000" b="0" i="0" u="none" strike="noStrike" baseline="0" noProof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refinado.</a:t>
                      </a:r>
                      <a:endParaRPr lang="pt-BR" sz="20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15632" marR="15632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-11%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5632" marR="177248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56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3,6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4104 - Couros e peles curtidos ou </a:t>
                      </a:r>
                      <a:r>
                        <a:rPr lang="pt-BR" sz="2000" b="0" i="0" u="none" strike="noStrike" noProof="0" dirty="0" err="1" smtClean="0">
                          <a:effectLst/>
                          <a:latin typeface="Arial"/>
                        </a:rPr>
                        <a:t>crust</a:t>
                      </a:r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, de bovino, </a:t>
                      </a:r>
                      <a:r>
                        <a:rPr lang="pt-BR" sz="2000" b="0" i="0" u="none" strike="noStrike" noProof="0" dirty="0" err="1" smtClean="0">
                          <a:effectLst/>
                          <a:latin typeface="Arial"/>
                        </a:rPr>
                        <a:t>bufalo</a:t>
                      </a:r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, ou</a:t>
                      </a:r>
                      <a:r>
                        <a:rPr lang="pt-BR" sz="2000" b="0" i="0" u="none" strike="noStrike" baseline="0" noProof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de </a:t>
                      </a:r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equino.</a:t>
                      </a:r>
                      <a:endParaRPr lang="pt-BR" sz="20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15632" marR="15632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-10%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5632" marR="177248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noProof="0" smtClean="0">
                          <a:effectLst/>
                          <a:latin typeface="Arial"/>
                        </a:rPr>
                        <a:t>46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sym typeface="Wingdings"/>
                        </a:rPr>
                        <a:t></a:t>
                      </a:r>
                      <a:endParaRPr lang="pt-BR" sz="2000" b="0" i="0" u="none" strike="noStrike" noProof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noProof="0" dirty="0" smtClean="0">
                          <a:effectLst/>
                          <a:latin typeface="Arial"/>
                        </a:rPr>
                        <a:t>1,7   </a:t>
                      </a:r>
                      <a:endParaRPr lang="pt-BR" sz="20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  <a:tr h="420193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effectLst/>
                          <a:latin typeface="Arial"/>
                        </a:rPr>
                        <a:t>4107 - </a:t>
                      </a:r>
                      <a:r>
                        <a:rPr lang="es-ES" sz="2000" b="0" i="0" u="none" strike="noStrike" dirty="0" err="1" smtClean="0">
                          <a:effectLst/>
                          <a:latin typeface="Arial"/>
                        </a:rPr>
                        <a:t>Couros</a:t>
                      </a:r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2000" b="0" i="0" u="none" strike="noStrike" dirty="0">
                          <a:effectLst/>
                          <a:latin typeface="Arial"/>
                        </a:rPr>
                        <a:t>preparados </a:t>
                      </a:r>
                      <a:r>
                        <a:rPr lang="es-ES" sz="2000" b="0" i="0" u="none" strike="noStrike" dirty="0" err="1" smtClean="0">
                          <a:effectLst/>
                          <a:latin typeface="Arial"/>
                        </a:rPr>
                        <a:t>ou</a:t>
                      </a:r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2000" b="0" i="0" u="none" strike="noStrike" dirty="0">
                          <a:effectLst/>
                          <a:latin typeface="Arial"/>
                        </a:rPr>
                        <a:t>curtido </a:t>
                      </a:r>
                      <a:r>
                        <a:rPr lang="es-ES" sz="2000" b="0" i="0" u="none" strike="noStrike" dirty="0" err="1" smtClean="0">
                          <a:effectLst/>
                          <a:latin typeface="Arial"/>
                        </a:rPr>
                        <a:t>apos</a:t>
                      </a:r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 o  </a:t>
                      </a:r>
                      <a:r>
                        <a:rPr lang="es-ES" sz="2000" b="0" i="0" u="none" strike="noStrike" dirty="0">
                          <a:effectLst/>
                          <a:latin typeface="Arial"/>
                        </a:rPr>
                        <a:t>secado </a:t>
                      </a:r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e </a:t>
                      </a:r>
                      <a:r>
                        <a:rPr lang="es-ES" sz="2000" b="0" i="0" u="none" strike="noStrike" dirty="0" err="1" smtClean="0">
                          <a:effectLst/>
                          <a:latin typeface="Arial"/>
                        </a:rPr>
                        <a:t>couros</a:t>
                      </a:r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2000" b="0" i="0" u="none" strike="noStrike">
                          <a:effectLst/>
                          <a:latin typeface="Arial"/>
                        </a:rPr>
                        <a:t>e</a:t>
                      </a:r>
                      <a:r>
                        <a:rPr lang="es-ES" sz="2000" b="0" i="0" u="none" strike="noStrike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2000" b="0" i="0" u="none" strike="noStrike" smtClean="0">
                          <a:effectLst/>
                          <a:latin typeface="Arial"/>
                        </a:rPr>
                        <a:t>peles.</a:t>
                      </a:r>
                      <a:endParaRPr lang="es-E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15632" marR="15632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15632" marR="177248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26</a:t>
                      </a:r>
                      <a:endParaRPr lang="es-E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177248" marR="177248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sym typeface="Wingdings"/>
                        </a:rPr>
                        <a:t></a:t>
                      </a:r>
                      <a:endParaRPr lang="es-E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effectLst/>
                          <a:latin typeface="Arial"/>
                        </a:rPr>
                        <a:t>1,7   </a:t>
                      </a:r>
                      <a:endParaRPr lang="es-E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59083" marR="59083" marT="0" marB="0" anchor="ctr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32160" y="4153680"/>
            <a:ext cx="15778931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 flipH="1">
            <a:off x="14093775" y="5796255"/>
            <a:ext cx="3682683" cy="397538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Prioridade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</a:p>
        </p:txBody>
      </p:sp>
      <p:sp>
        <p:nvSpPr>
          <p:cNvPr id="9" name="TextBox 8"/>
          <p:cNvSpPr txBox="1"/>
          <p:nvPr/>
        </p:nvSpPr>
        <p:spPr>
          <a:xfrm rot="16200000" flipH="1">
            <a:off x="15205261" y="3247337"/>
            <a:ext cx="1462225" cy="655172"/>
          </a:xfrm>
          <a:prstGeom prst="rect">
            <a:avLst/>
          </a:prstGeom>
          <a:ln w="12700">
            <a:noFill/>
          </a:ln>
        </p:spPr>
        <p:txBody>
          <a:bodyPr wrap="square" lIns="138550" tIns="69275" rIns="138550" bIns="69275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Prioridade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 descr="Brasili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2" y="1043608"/>
            <a:ext cx="721625" cy="40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6277" y="251520"/>
            <a:ext cx="15007004" cy="720080"/>
          </a:xfrm>
          <a:solidFill>
            <a:srgbClr val="C00000"/>
          </a:solidFill>
        </p:spPr>
        <p:txBody>
          <a:bodyPr/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ADICIONALMENTE, PARA MUITOS BEMS PRODUZIDOS NO BRASIL, </a:t>
            </a:r>
            <a:br>
              <a:rPr lang="es-ES" sz="2400" b="1" dirty="0" smtClean="0">
                <a:solidFill>
                  <a:schemeClr val="bg1"/>
                </a:solidFill>
              </a:rPr>
            </a:br>
            <a:r>
              <a:rPr lang="es-ES" sz="2400" b="1" dirty="0" smtClean="0">
                <a:solidFill>
                  <a:schemeClr val="bg1"/>
                </a:solidFill>
              </a:rPr>
              <a:t>POR MEIO DO SGP+ O PARAGUAI OFERECE MAIS VANTAGENS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34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257588" cy="914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936750" y="3300413"/>
            <a:ext cx="11703050" cy="94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altLang="es-ES" sz="6000" b="1" dirty="0" smtClean="0">
                <a:solidFill>
                  <a:srgbClr val="002060"/>
                </a:solidFill>
                <a:latin typeface="ArialMT" pitchFamily="32" charset="0"/>
              </a:rPr>
              <a:t>Obrigado</a:t>
            </a:r>
            <a:endParaRPr lang="en-US" altLang="es-ES" sz="6000" b="1" dirty="0">
              <a:solidFill>
                <a:srgbClr val="002060"/>
              </a:solidFill>
              <a:latin typeface="ArialMT" pitchFamily="3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LhLWdDP.0CMEyDFns6Rn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DwD_BlbU.p0uFQk9_N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JzkAO72U2vDYqUuP3Sj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M_QBNpdk2phw3IPT47h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8yH6EW0FkiwKp7pzybWA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SNSHpf30iB3lzkhTmu9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3NL0YqKt0W9STydosiTR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vd0ZhLcUkyAaG94wOmxl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HIYA7OjE6sa_X8jjSEp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h569JajdUmMhZaCIvSaM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DJwTfF10C5kwDNVqZUt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7qQqI.NkWyj3CDt4Gx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vhWNGA8EyFJUaMtXF7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iSbgubTkWtsfXjuILwm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SQ.hRz7U6jKcWk8alF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0aC647EUWsWt67UoKZt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l109nmoEW8SL_RsSMCzg"/>
</p:tagLst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36008</TotalTime>
  <Words>918</Words>
  <Application>Microsoft Office PowerPoint</Application>
  <PresentationFormat>Personalizado</PresentationFormat>
  <Paragraphs>219</Paragraphs>
  <Slides>8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Tema de Office</vt:lpstr>
      <vt:lpstr>think-cell Slide</vt:lpstr>
      <vt:lpstr>Chart</vt:lpstr>
      <vt:lpstr>Diapositiva 1</vt:lpstr>
      <vt:lpstr>Diapositiva 2</vt:lpstr>
      <vt:lpstr>Diapositiva 3</vt:lpstr>
      <vt:lpstr>Diapositiva 4</vt:lpstr>
      <vt:lpstr>Diapositiva 5</vt:lpstr>
      <vt:lpstr>ALEM DA SGP+, PARAGUAI OFERECE AS SIGUIENTES VANTAGEMS COMPETITIVAS</vt:lpstr>
      <vt:lpstr>ADICIONALMENTE, PARA MUITOS BEMS PRODUZIDOS NO BRASIL,  POR MEIO DO SGP+ O PARAGUAI OFERECE MAIS VANTAGENS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Bernal; Enrique Garcia; Carlos Paredes</dc:creator>
  <cp:lastModifiedBy>vbernal</cp:lastModifiedBy>
  <cp:revision>244</cp:revision>
  <cp:lastPrinted>1601-01-01T00:00:00Z</cp:lastPrinted>
  <dcterms:created xsi:type="dcterms:W3CDTF">2013-01-07T17:24:22Z</dcterms:created>
  <dcterms:modified xsi:type="dcterms:W3CDTF">2014-02-18T12:35:04Z</dcterms:modified>
</cp:coreProperties>
</file>