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handoutMasterIdLst>
    <p:handoutMasterId r:id="rId5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16257588" cy="9144000"/>
  <p:notesSz cx="7559675" cy="10691813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74" y="-90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Y"/>
  <c:chart>
    <c:autoTitleDeleted val="1"/>
    <c:plotArea>
      <c:layout/>
      <c:barChart>
        <c:barDir val="col"/>
        <c:grouping val="clustered"/>
        <c:ser>
          <c:idx val="0"/>
          <c:order val="0"/>
          <c:tx>
            <c:v>Mill. de U$S</c:v>
          </c:tx>
          <c:spPr>
            <a:solidFill>
              <a:srgbClr val="C00000"/>
            </a:solidFill>
            <a:ln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c:spPr>
          <c:cat>
            <c:numLit>
              <c:formatCode>General</c:formatCode>
              <c:ptCount val="10"/>
              <c:pt idx="0">
                <c:v>2004</c:v>
              </c:pt>
              <c:pt idx="1">
                <c:v>2005</c:v>
              </c:pt>
              <c:pt idx="2">
                <c:v>2006</c:v>
              </c:pt>
              <c:pt idx="3">
                <c:v>2007</c:v>
              </c:pt>
              <c:pt idx="4">
                <c:v>2008</c:v>
              </c:pt>
              <c:pt idx="5">
                <c:v>2009</c:v>
              </c:pt>
              <c:pt idx="6">
                <c:v>2010</c:v>
              </c:pt>
              <c:pt idx="7">
                <c:v>2011</c:v>
              </c:pt>
              <c:pt idx="8">
                <c:v>2012</c:v>
              </c:pt>
              <c:pt idx="9">
                <c:v>2013</c:v>
              </c:pt>
            </c:numLit>
          </c:cat>
          <c:val>
            <c:numLit>
              <c:formatCode>General</c:formatCode>
              <c:ptCount val="10"/>
              <c:pt idx="0">
                <c:v>2724.3589743589746</c:v>
              </c:pt>
              <c:pt idx="1">
                <c:v>2950.8196721311583</c:v>
              </c:pt>
              <c:pt idx="2">
                <c:v>3675.0483558994201</c:v>
              </c:pt>
              <c:pt idx="3">
                <c:v>4123.7113402061805</c:v>
              </c:pt>
              <c:pt idx="4">
                <c:v>4259.6348884381305</c:v>
              </c:pt>
              <c:pt idx="5">
                <c:v>4239.1304347826144</c:v>
              </c:pt>
              <c:pt idx="6">
                <c:v>4607.2838964458097</c:v>
              </c:pt>
              <c:pt idx="7">
                <c:v>5136.2215274676546</c:v>
              </c:pt>
              <c:pt idx="8">
                <c:v>5326.7045454545514</c:v>
              </c:pt>
              <c:pt idx="9">
                <c:v>5862.8318584070794</c:v>
              </c:pt>
            </c:numLit>
          </c:val>
        </c:ser>
        <c:gapWidth val="34"/>
        <c:axId val="53448704"/>
        <c:axId val="53426432"/>
      </c:barChart>
      <c:lineChart>
        <c:grouping val="standard"/>
        <c:ser>
          <c:idx val="1"/>
          <c:order val="1"/>
          <c:tx>
            <c:v>Variación (%)</c:v>
          </c:tx>
          <c:spPr>
            <a:ln w="66678">
              <a:solidFill>
                <a:srgbClr val="4F81BD"/>
              </a:solidFill>
              <a:prstDash val="solid"/>
              <a:round/>
            </a:ln>
          </c:spPr>
          <c:marker>
            <c:symbol val="none"/>
          </c:marker>
          <c:dLbls>
            <c:numFmt formatCode="0.0%" sourceLinked="0"/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s-PY" sz="18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s-PY"/>
              </a:p>
            </c:txPr>
            <c:showVal val="1"/>
          </c:dLbls>
          <c:cat>
            <c:numLit>
              <c:formatCode>General</c:formatCode>
              <c:ptCount val="10"/>
              <c:pt idx="0">
                <c:v>2004</c:v>
              </c:pt>
              <c:pt idx="1">
                <c:v>2005</c:v>
              </c:pt>
              <c:pt idx="2">
                <c:v>2006</c:v>
              </c:pt>
              <c:pt idx="3">
                <c:v>2007</c:v>
              </c:pt>
              <c:pt idx="4">
                <c:v>2008</c:v>
              </c:pt>
              <c:pt idx="5">
                <c:v>2009</c:v>
              </c:pt>
              <c:pt idx="6">
                <c:v>2010</c:v>
              </c:pt>
              <c:pt idx="7">
                <c:v>2011</c:v>
              </c:pt>
              <c:pt idx="8">
                <c:v>2012</c:v>
              </c:pt>
              <c:pt idx="9">
                <c:v>2013</c:v>
              </c:pt>
            </c:numLit>
          </c:cat>
          <c:val>
            <c:numLit>
              <c:formatCode>General</c:formatCode>
              <c:ptCount val="10"/>
              <c:pt idx="0">
                <c:v>4.0000000000000112E-2</c:v>
              </c:pt>
              <c:pt idx="1">
                <c:v>2.1000000000000057E-2</c:v>
              </c:pt>
              <c:pt idx="2">
                <c:v>4.8000000000000077E-2</c:v>
              </c:pt>
              <c:pt idx="3">
                <c:v>5.4000000000000194E-2</c:v>
              </c:pt>
              <c:pt idx="4">
                <c:v>6.3000000000000014E-2</c:v>
              </c:pt>
              <c:pt idx="5">
                <c:v>-3.9000000000000097E-2</c:v>
              </c:pt>
              <c:pt idx="6">
                <c:v>0.13</c:v>
              </c:pt>
              <c:pt idx="7">
                <c:v>4.3000000000000003E-2</c:v>
              </c:pt>
              <c:pt idx="8">
                <c:v>-1.2000000000000021E-2</c:v>
              </c:pt>
              <c:pt idx="9">
                <c:v>0.13600000000000001</c:v>
              </c:pt>
            </c:numLit>
          </c:val>
        </c:ser>
        <c:marker val="1"/>
        <c:axId val="53451776"/>
        <c:axId val="53450240"/>
      </c:lineChart>
      <c:valAx>
        <c:axId val="53426432"/>
        <c:scaling>
          <c:orientation val="minMax"/>
          <c:min val="2000"/>
        </c:scaling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[$$-409]&quot; &quot;#,##0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s-PY"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s-PY"/>
          </a:p>
        </c:txPr>
        <c:crossAx val="53448704"/>
        <c:crosses val="autoZero"/>
        <c:crossBetween val="between"/>
      </c:valAx>
      <c:catAx>
        <c:axId val="53448704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s-PY"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s-PY"/>
          </a:p>
        </c:txPr>
        <c:crossAx val="53426432"/>
        <c:crosses val="autoZero"/>
        <c:auto val="1"/>
        <c:lblAlgn val="ctr"/>
        <c:lblOffset val="100"/>
      </c:catAx>
      <c:valAx>
        <c:axId val="53450240"/>
        <c:scaling>
          <c:orientation val="minMax"/>
        </c:scaling>
        <c:axPos val="r"/>
        <c:numFmt formatCode="0.0%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s-PY"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s-PY"/>
          </a:p>
        </c:txPr>
        <c:crossAx val="53451776"/>
        <c:crosses val="max"/>
        <c:crossBetween val="between"/>
      </c:valAx>
      <c:catAx>
        <c:axId val="53451776"/>
        <c:scaling>
          <c:orientation val="minMax"/>
        </c:scaling>
        <c:delete val="1"/>
        <c:axPos val="b"/>
        <c:numFmt formatCode="General" sourceLinked="0"/>
        <c:tickLblPos val="none"/>
        <c:crossAx val="53450240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b"/>
      <c:layout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s-PY" sz="18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s-PY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PY" sz="1800" b="0" i="0" u="none" strike="noStrike" kern="1200" baseline="0">
          <a:solidFill>
            <a:srgbClr val="000000"/>
          </a:solidFill>
          <a:latin typeface="Calibri"/>
        </a:defRPr>
      </a:pPr>
      <a:endParaRPr lang="es-PY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s-ES" sz="1800" b="1" i="0" u="none" strike="noStrike" kern="1200" baseline="0">
                <a:solidFill>
                  <a:srgbClr val="000000"/>
                </a:solidFill>
                <a:latin typeface="Gill Sans MT"/>
              </a:defRPr>
            </a:pP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+mn-ea"/>
                <a:cs typeface="+mn-cs"/>
              </a:rPr>
              <a:t>COSTOS INDUSTRIALES:</a:t>
            </a:r>
            <a:b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+mn-ea"/>
                <a:cs typeface="+mn-cs"/>
              </a:rPr>
            </a:b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+mn-ea"/>
                <a:cs typeface="+mn-cs"/>
              </a:rPr>
              <a:t>50 MW/Month</a:t>
            </a:r>
          </a:p>
        </c:rich>
      </c:tx>
      <c:layout>
        <c:manualLayout>
          <c:xMode val="edge"/>
          <c:yMode val="edge"/>
          <c:x val="0.25354023686933486"/>
          <c:y val="0"/>
        </c:manualLayout>
      </c:layout>
      <c:spPr>
        <a:noFill/>
        <a:ln>
          <a:noFill/>
        </a:ln>
      </c:spPr>
    </c:title>
    <c:view3D>
      <c:rotX val="8"/>
      <c:rotY val="13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v>Sin
imp.</c:v>
          </c:tx>
          <c:spPr>
            <a:solidFill>
              <a:srgbClr val="009999"/>
            </a:solidFill>
            <a:ln>
              <a:noFill/>
            </a:ln>
          </c:spPr>
          <c:dPt>
            <c:idx val="9"/>
            <c:spPr>
              <a:solidFill>
                <a:srgbClr val="C00000"/>
              </a:solidFill>
              <a:ln>
                <a:noFill/>
              </a:ln>
            </c:spPr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s-ES" sz="1100" b="0" i="0" u="none" strike="noStrike" kern="1200" baseline="0">
                    <a:solidFill>
                      <a:srgbClr val="000000"/>
                    </a:solidFill>
                    <a:latin typeface="Gill Sans MT"/>
                  </a:defRPr>
                </a:pPr>
                <a:endParaRPr lang="es-PY"/>
              </a:p>
            </c:txPr>
            <c:showVal val="1"/>
          </c:dLbls>
          <c:cat>
            <c:strLit>
              <c:ptCount val="10"/>
              <c:pt idx="0">
                <c:v>GUATEMALA</c:v>
              </c:pt>
              <c:pt idx="1">
                <c:v>COSTA RICA</c:v>
              </c:pt>
              <c:pt idx="2">
                <c:v>EL SALVADOR</c:v>
              </c:pt>
              <c:pt idx="3">
                <c:v>BRASIL</c:v>
              </c:pt>
              <c:pt idx="4">
                <c:v>COLOMBIA</c:v>
              </c:pt>
              <c:pt idx="5">
                <c:v>URUGUAY</c:v>
              </c:pt>
              <c:pt idx="6">
                <c:v>MÉXICO</c:v>
              </c:pt>
              <c:pt idx="7">
                <c:v>CHILE</c:v>
              </c:pt>
              <c:pt idx="8">
                <c:v>PERU</c:v>
              </c:pt>
              <c:pt idx="9">
                <c:v>PARAGUAY</c:v>
              </c:pt>
            </c:strLit>
          </c:cat>
          <c:val>
            <c:numLit>
              <c:formatCode>General</c:formatCode>
              <c:ptCount val="10"/>
              <c:pt idx="0">
                <c:v>213</c:v>
              </c:pt>
              <c:pt idx="1">
                <c:v>204</c:v>
              </c:pt>
              <c:pt idx="2">
                <c:v>192</c:v>
              </c:pt>
              <c:pt idx="3">
                <c:v>183</c:v>
              </c:pt>
              <c:pt idx="4">
                <c:v>156</c:v>
              </c:pt>
              <c:pt idx="5">
                <c:v>139</c:v>
              </c:pt>
              <c:pt idx="6">
                <c:v>135</c:v>
              </c:pt>
              <c:pt idx="7">
                <c:v>105</c:v>
              </c:pt>
              <c:pt idx="8">
                <c:v>72</c:v>
              </c:pt>
              <c:pt idx="9">
                <c:v>57</c:v>
              </c:pt>
            </c:numLit>
          </c:val>
        </c:ser>
        <c:shape val="box"/>
        <c:axId val="59847424"/>
        <c:axId val="59821056"/>
        <c:axId val="0"/>
      </c:bar3DChart>
      <c:valAx>
        <c:axId val="59821056"/>
        <c:scaling>
          <c:orientation val="minMax"/>
        </c:scaling>
        <c:axPos val="b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s-ES" sz="1000" b="0" i="0" u="none" strike="noStrike" kern="1200" baseline="0">
                <a:solidFill>
                  <a:srgbClr val="000000"/>
                </a:solidFill>
                <a:latin typeface="Gill Sans MT"/>
              </a:defRPr>
            </a:pPr>
            <a:endParaRPr lang="es-PY"/>
          </a:p>
        </c:txPr>
        <c:crossAx val="59847424"/>
        <c:crosses val="autoZero"/>
        <c:crossBetween val="between"/>
      </c:valAx>
      <c:catAx>
        <c:axId val="59847424"/>
        <c:scaling>
          <c:orientation val="minMax"/>
        </c:scaling>
        <c:axPos val="l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s-ES" sz="1000" b="0" i="0" u="none" strike="noStrike" kern="1200" baseline="0">
                <a:solidFill>
                  <a:srgbClr val="000000"/>
                </a:solidFill>
                <a:latin typeface="Gill Sans MT"/>
              </a:defRPr>
            </a:pPr>
            <a:endParaRPr lang="es-PY"/>
          </a:p>
        </c:txPr>
        <c:crossAx val="59821056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PY" sz="1000" b="0" i="0" u="none" strike="noStrike" kern="1200" baseline="0">
          <a:solidFill>
            <a:srgbClr val="000000"/>
          </a:solidFill>
          <a:latin typeface="Gill Sans MT"/>
        </a:defRPr>
      </a:pPr>
      <a:endParaRPr lang="es-PY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65761B-A21F-48B7-BA96-D84023EA0627}" type="datetime1">
              <a:rPr lang="es-PY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02/01/2014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E864E6-EC13-49E0-988F-F2164D5461D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s-PY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Y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PY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Y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E2FF68F-A544-4282-AAFD-709219CAC264}" type="datetime1">
              <a:rPr lang="es-PY"/>
              <a:pPr lvl="0"/>
              <a:t>02/01/2014</a:t>
            </a:fld>
            <a:endParaRPr lang="es-PY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Y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PY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Y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9ED41E1-5FA6-4E28-B46C-DB5043D9420C}" type="slidenum">
              <a:rPr/>
              <a:pPr lvl="0"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s-PY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2A2504-A094-4509-891A-DE8BF7D20964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7E59FE-4100-4054-BD5A-9693A5659035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47AF71-8C89-4A6B-85EF-DCD2DAEA7B79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8AA884-E032-4604-B0B5-7A9340F0D44D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C2EFCE-F733-4299-ABEF-11DA39F3AF51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F04812-22DC-40D5-9514-2B9E31941463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898" y="812801"/>
            <a:ext cx="7126284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CC868D-9B88-42A3-B494-9E6EEDC611E2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67DC18-477F-4ABD-9627-046D9BFD6A8B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7E47FF-668A-439F-AF8D-8AB210C1BEC0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F03FF5-4833-4D97-A34D-F37C69168B08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EEE13D-5B2D-44C5-AEFC-FB22B5857B81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63DE0E-2E44-4C77-AFAB-DAF2E8518F02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19D873-C5E0-48E0-8FE4-D2E0159936E6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BBD3D6-E834-40F9-87F7-B8158B2E53BF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4A6056-35CF-4D82-9F1A-C869D9158E1E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571E62-4081-4516-96A6-8761DF7AF744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C12AA0-5B91-47B6-A2C3-43C86CDB1E2D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3BC12-2D6C-4360-B48E-16FED01EDCC3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7AC1FF-1848-48AB-91A0-C48F025736DF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898" y="812801"/>
            <a:ext cx="7126284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34BF2-68FD-49EA-A32B-EEEE0D01E9FB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F5FD4-7BCC-4811-899F-8B355F3D65C8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1EA2B8-70FA-428C-A282-6293D1158671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DCC091-FB96-4070-9478-977699D93678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370AE2-E572-4620-BBAA-EDB1C4C2D593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C840C0-6A4E-4F1C-9E92-B2F6670BE788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FDFBBC-BE00-4850-AA9E-A085C9641ECD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E00934-3FAB-4786-9EF1-15EBF9F45434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A9D174-2398-4D47-A96E-6E4FE52C58CB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358A20-59C3-495F-9D31-40634AA8463E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712774-0F82-4B51-960B-F48FB7BADBA3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7BC679-D22C-45B6-9DA2-346882810B0F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57A7A3-28BC-4D5E-A088-FCBC732644CD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898" y="812801"/>
            <a:ext cx="7126284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5642" y="812517"/>
            <a:ext cx="7128004" cy="400895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274" cy="4811042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5642" y="812517"/>
            <a:ext cx="7128004" cy="400895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274" cy="4811042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5642" y="812517"/>
            <a:ext cx="7128004" cy="400895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274" cy="4811042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5176DE-B647-4D6E-A1A5-A038B51455DA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F5B605-991F-4F36-ADDC-CC36DB72467E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2F4780-BEAC-4DA3-9A5F-FE083E2FB517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9058F0-6C81-4EB0-9AA9-1B14E4D88F0F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137E98-AEF4-45D5-90FF-D2D55826366F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5E82C7-7ACE-4E57-BD34-94C216DCDC94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898" y="812801"/>
            <a:ext cx="7126284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88D11A-A609-4992-A078-25A4D2460E59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40D11C-D71C-4CD0-860C-CD4D90CDB491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9515EC-8C29-4D13-A951-55933F7B6EED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192CE3-1A40-4BE8-ABAD-0CBBCDA18A98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94D938-7D02-47D4-88A3-E9283AA9896F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467824-D7D3-4A3F-9CD2-80D05491B8A1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E6F2E3-227A-4A81-961C-54560BA100B7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63EE02-74E1-48AA-A43D-12B2364233C6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64A7AA-263D-423B-B327-028B91E8C8E1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898" y="812801"/>
            <a:ext cx="7126284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A9C2D5-7127-4BA0-ADDE-D17C5E4C1D60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A083EA-18F7-46A7-9F4E-A070BD5FC6B7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BB550A-D0A9-435E-91EA-53E8C3340EE8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86EDE7-C2CB-48B0-B322-71BBF097F545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50CD42-AB80-4D47-9811-4EBA7FFC9E90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33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606163-8F23-4BCF-AC44-721B0580CA37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33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D27F05-52A1-4A0B-B664-C60D39F624D7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D97A01-55D7-4E52-9E3F-1D7EEFD0FA8E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A5B124-AFC3-4597-A9DD-027B15CF2A28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91AAE4-2891-4731-801B-CF509ECD621B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898" y="812801"/>
            <a:ext cx="7126284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2DBC83-935B-4A42-BF81-2773184DC233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545ACE-50E1-45CE-BEF8-B31049B2DE67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5642" y="812517"/>
            <a:ext cx="7128004" cy="400895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274" cy="4811042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5642" y="812517"/>
            <a:ext cx="7128004" cy="400895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274" cy="4811042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A15C81-F755-46B2-8C80-3F55444C4D8B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72C786-EBE6-47E1-A7FA-589DB61DC606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5642" y="812517"/>
            <a:ext cx="7128004" cy="400895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274" cy="4811042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5642" y="812517"/>
            <a:ext cx="7128004" cy="400895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274" cy="4811042"/>
          </a:xfrm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5C2838-7827-48D8-B1F8-A844E31AC033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BB6533-D9DD-48DD-AE87-90F225531BC9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824197-39BC-4ABB-9654-DF3A698BE3D4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C2766B-9D8A-4DE2-B146-8F83CDEB189D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156B6A-9B9E-408E-85F9-BE96B7A3B389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829585-1087-4A94-8051-F5A7D76D7609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FE272-C686-45D4-BD01-FFFFCBD4FFBF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CFF51C-12CB-4A74-8279-D1B89237B72E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B7BDCB-6CF0-47E1-82E5-97F53B0ACA66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E1B7DF-756E-416F-BE48-0E3E1A6D3966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C94E5A-8B8D-4CE3-9A0A-CD1F6695041E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AFAAD7-478A-42C6-845A-6C226FB7A685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748182-5A94-4A2C-8307-1746217D2700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C09C4E-DA05-408E-B9E7-2C3E8B81F019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2CF988-FF6D-48E8-B9E8-2486E666033E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351E7C-E824-4B26-9E54-05341AF6A268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28E756-410B-4F86-9242-7132B486FCEC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7143F2-8182-4835-BC6B-767A65FE9107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C2A269-B088-4359-9177-7023F5C42EF6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2CC22A-B4BE-4AF2-B95A-1E28A64E234A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078A54-5BE8-4227-ADD4-51EA035E82BD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FDB253-2CB1-4A39-A962-0A8CC09A8934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FC5EAF-0655-4ED7-8553-B82A7AD92583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999" y="812883"/>
            <a:ext cx="7125836" cy="4008235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3A6D4A-A811-4266-9590-72379DB1D342}" type="slidenum">
              <a:rPr/>
              <a:pPr marL="0" marR="0" lvl="0" indent="0" algn="l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PY" sz="14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2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4278239" y="10155244"/>
            <a:ext cx="3257275" cy="5108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16366A-1310-4D73-ACF8-E2C92F292F5F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4278239" y="10155244"/>
            <a:ext cx="3266639" cy="5202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09A006-F878-47BE-A2DE-A54B92540528}" type="slidenum">
              <a:rPr/>
              <a:pPr marL="0" marR="0" lvl="0" indent="0" algn="r" defTabSz="914400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PY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3"/>
          <p:cNvSpPr>
            <a:spLocks noGrp="1" noRot="1" noChangeAspect="1"/>
          </p:cNvSpPr>
          <p:nvPr>
            <p:ph type="sldImg"/>
          </p:nvPr>
        </p:nvSpPr>
        <p:spPr>
          <a:xfrm>
            <a:off x="215898" y="812801"/>
            <a:ext cx="7126284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6" name="Rectangle 4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7997" cy="4811399"/>
          </a:xfrm>
        </p:spPr>
        <p:txBody>
          <a:bodyPr wrap="none" lIns="90004" tIns="44997" rIns="90004" bIns="44997" anchor="ctr"/>
          <a:lstStyle/>
          <a:p>
            <a:endParaRPr lang="es-P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1219196" y="2840034"/>
            <a:ext cx="13819190" cy="1960565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2438403" y="5181603"/>
            <a:ext cx="11380786" cy="2336804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DD0A-71FC-41C1-94F2-F23CD139CAB9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6429D2-74CD-4744-8345-4540AEDFFFBB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11787192" y="365129"/>
            <a:ext cx="3657600" cy="7808911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812801" y="365129"/>
            <a:ext cx="10821988" cy="78089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722FD-8EAE-4DAC-AFB3-B24CDE913E4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1219196" y="2840034"/>
            <a:ext cx="13819190" cy="1960565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2438403" y="5181603"/>
            <a:ext cx="11380786" cy="2336804"/>
          </a:xfrm>
        </p:spPr>
        <p:txBody>
          <a:bodyPr anchorCtr="1"/>
          <a:lstStyle>
            <a:lvl1pPr marL="0" indent="0" algn="ctr">
              <a:buNone/>
              <a:defRPr lang="es-ES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DF6E13-F3F7-4074-9644-48DBF3891BF3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38B0C1-E415-48D1-824E-559C466CCC5D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284283" y="5875340"/>
            <a:ext cx="13819190" cy="1816098"/>
          </a:xfrm>
        </p:spPr>
        <p:txBody>
          <a:bodyPr anchorCtr="0"/>
          <a:lstStyle>
            <a:lvl1pPr algn="l">
              <a:defRPr lang="es-ES"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284283" y="3875090"/>
            <a:ext cx="13819190" cy="2000250"/>
          </a:xfrm>
        </p:spPr>
        <p:txBody>
          <a:bodyPr anchor="b"/>
          <a:lstStyle>
            <a:lvl1pPr marL="0" indent="0">
              <a:buNone/>
              <a:defRPr lang="es-ES"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E554C0-0060-4EA8-B45D-71FA1B93D6DC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812801" y="2139952"/>
            <a:ext cx="7226302" cy="6008686"/>
          </a:xfrm>
        </p:spPr>
        <p:txBody>
          <a:bodyPr/>
          <a:lstStyle>
            <a:lvl1pPr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8191496" y="2139952"/>
            <a:ext cx="7227883" cy="6008686"/>
          </a:xfrm>
        </p:spPr>
        <p:txBody>
          <a:bodyPr/>
          <a:lstStyle>
            <a:lvl1pPr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EACAD9-7F58-4240-9353-3F922345540E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12801" y="366710"/>
            <a:ext cx="14631991" cy="1524003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812801" y="2046290"/>
            <a:ext cx="7183434" cy="854077"/>
          </a:xfrm>
        </p:spPr>
        <p:txBody>
          <a:bodyPr anchor="b"/>
          <a:lstStyle>
            <a:lvl1pPr marL="0" indent="0">
              <a:buNone/>
              <a:defRPr lang="es-ES"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812801" y="2900367"/>
            <a:ext cx="7183434" cy="5267328"/>
          </a:xfrm>
        </p:spPr>
        <p:txBody>
          <a:bodyPr/>
          <a:lstStyle>
            <a:lvl1pPr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8258174" y="2046290"/>
            <a:ext cx="7186617" cy="854077"/>
          </a:xfrm>
        </p:spPr>
        <p:txBody>
          <a:bodyPr anchor="b"/>
          <a:lstStyle>
            <a:lvl1pPr marL="0" indent="0">
              <a:buNone/>
              <a:defRPr lang="es-ES"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8258174" y="2900367"/>
            <a:ext cx="7186617" cy="5267328"/>
          </a:xfrm>
        </p:spPr>
        <p:txBody>
          <a:bodyPr/>
          <a:lstStyle>
            <a:lvl1pPr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B3D2E6-18D2-49E0-9F25-40D3977C724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3A655-FCD2-489A-A8B0-9BEB2750B9BE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15ACDD-A5AD-4425-87B6-02604F013E73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12801" y="363538"/>
            <a:ext cx="5348289" cy="1549395"/>
          </a:xfrm>
        </p:spPr>
        <p:txBody>
          <a:bodyPr anchor="b" anchorCtr="0"/>
          <a:lstStyle>
            <a:lvl1pPr algn="l"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6356351" y="363538"/>
            <a:ext cx="9088441" cy="7804147"/>
          </a:xfrm>
        </p:spPr>
        <p:txBody>
          <a:bodyPr/>
          <a:lstStyle>
            <a:lvl1pPr>
              <a:defRPr lang="es-ES" sz="3200"/>
            </a:lvl1pPr>
            <a:lvl2pPr>
              <a:defRPr lang="es-ES" sz="2800"/>
            </a:lvl2pPr>
            <a:lvl3pPr>
              <a:defRPr lang="es-ES"/>
            </a:lvl3pPr>
            <a:lvl4pPr>
              <a:defRPr lang="es-ES" sz="2000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812801" y="1912933"/>
            <a:ext cx="5348289" cy="6254752"/>
          </a:xfrm>
        </p:spPr>
        <p:txBody>
          <a:bodyPr/>
          <a:lstStyle>
            <a:lvl1pPr marL="0" indent="0">
              <a:buNone/>
              <a:defRPr lang="es-ES"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9846A5-62E1-4113-A1E3-D8584438CB9B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538583-9FB3-4E67-AF5E-F85E58278D6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186117" y="6400800"/>
            <a:ext cx="9755184" cy="755651"/>
          </a:xfrm>
        </p:spPr>
        <p:txBody>
          <a:bodyPr anchor="b" anchorCtr="0"/>
          <a:lstStyle>
            <a:lvl1pPr algn="l"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3186117" y="817565"/>
            <a:ext cx="9755184" cy="5486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s-PY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3186117" y="7156451"/>
            <a:ext cx="9755184" cy="1073148"/>
          </a:xfrm>
        </p:spPr>
        <p:txBody>
          <a:bodyPr/>
          <a:lstStyle>
            <a:lvl1pPr marL="0" indent="0">
              <a:buNone/>
              <a:defRPr lang="es-ES"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07117-300E-4340-B6DC-B7CED8CD72B3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8DA6E9-4BE1-45A2-B623-7ECD6BE850E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11768135" y="363538"/>
            <a:ext cx="3651254" cy="7785101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812801" y="363538"/>
            <a:ext cx="10802941" cy="7785101"/>
          </a:xfrm>
        </p:spPr>
        <p:txBody>
          <a:bodyPr vert="eaVert"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2C0F09-4872-4124-9E9C-865A4A797A7C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2438403" y="5181603"/>
            <a:ext cx="11380786" cy="2336804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F52E68-780C-4A42-A458-55CB29CAF526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C9148E-FAE9-4EAE-ADC2-653236B1A6CA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284283" y="5875340"/>
            <a:ext cx="13819190" cy="1816098"/>
          </a:xfrm>
        </p:spPr>
        <p:txBody>
          <a:bodyPr anchorCtr="0"/>
          <a:lstStyle>
            <a:lvl1pPr algn="l">
              <a:defRPr lang="es-ES"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284283" y="3875090"/>
            <a:ext cx="1381919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D666D7-C159-4927-AE82-1AED5FCA923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812801" y="2139952"/>
            <a:ext cx="7239003" cy="6034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8204197" y="2139952"/>
            <a:ext cx="7240584" cy="6034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A8373-BC86-40EE-A415-E9C2B9BE77F2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12801" y="366710"/>
            <a:ext cx="14631991" cy="1524003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812801" y="2046290"/>
            <a:ext cx="7183434" cy="854077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812801" y="2900367"/>
            <a:ext cx="7183434" cy="52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8258174" y="2046290"/>
            <a:ext cx="7186617" cy="854077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8258174" y="2900367"/>
            <a:ext cx="7186617" cy="52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5B786C-8E8D-41DE-9D18-1F2A25C4635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BCA5BD-07FF-4843-9555-071CF2DD9C4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576F3-CA01-4646-8275-5D7E241BE3C9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284283" y="5875340"/>
            <a:ext cx="13819190" cy="1816098"/>
          </a:xfrm>
        </p:spPr>
        <p:txBody>
          <a:bodyPr anchor="t"/>
          <a:lstStyle>
            <a:lvl1pPr>
              <a:defRPr lang="es-ES"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284283" y="3875090"/>
            <a:ext cx="1381919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96A95-68CB-4B15-AA2E-C3E2C68420C8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12801" y="363538"/>
            <a:ext cx="5348289" cy="1549395"/>
          </a:xfrm>
        </p:spPr>
        <p:txBody>
          <a:bodyPr anchor="b" anchorCtr="0"/>
          <a:lstStyle>
            <a:lvl1pPr algn="l"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6356351" y="363538"/>
            <a:ext cx="9088441" cy="78041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812801" y="1912933"/>
            <a:ext cx="5348289" cy="625475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8F3B3F-BE00-49FB-B834-E83CF83E16E9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186117" y="6400800"/>
            <a:ext cx="9755184" cy="755651"/>
          </a:xfrm>
        </p:spPr>
        <p:txBody>
          <a:bodyPr anchor="b" anchorCtr="0"/>
          <a:lstStyle>
            <a:lvl1pPr algn="l"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3186117" y="817565"/>
            <a:ext cx="9755184" cy="5486400"/>
          </a:xfrm>
        </p:spPr>
        <p:txBody>
          <a:bodyPr/>
          <a:lstStyle>
            <a:lvl1pPr marL="0" indent="0">
              <a:buNone/>
              <a:defRPr lang="es-PY" sz="3200"/>
            </a:lvl1pPr>
          </a:lstStyle>
          <a:p>
            <a:pPr lvl="0"/>
            <a:endParaRPr lang="es-PY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3186117" y="7156451"/>
            <a:ext cx="9755184" cy="107314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479912-53FA-4E8D-B8C9-7C8A406E1F2C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3AE560-00CC-44AC-B1D5-D13931445ECC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11787192" y="2139952"/>
            <a:ext cx="3657600" cy="6034089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812801" y="2139952"/>
            <a:ext cx="10821988" cy="603408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0AB52-ED29-4B59-BD2B-621D56FA9C39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812801" y="2139952"/>
            <a:ext cx="7239003" cy="6034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8204197" y="2139952"/>
            <a:ext cx="7240584" cy="6034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6BCE0E-7624-477F-919A-E525607E3DB8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12801" y="366710"/>
            <a:ext cx="14631991" cy="1524003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812801" y="2046290"/>
            <a:ext cx="7183434" cy="854077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812801" y="2900367"/>
            <a:ext cx="7183434" cy="52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8258174" y="2046290"/>
            <a:ext cx="7186617" cy="854077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8258174" y="2900367"/>
            <a:ext cx="7186617" cy="52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D6E4B-EAF3-424E-8965-7AAC245A0148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0DA021-E280-4DE0-BEE8-5E5615ADE971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324BE-7204-4A7E-B6C7-AC43BE87B358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12801" y="363538"/>
            <a:ext cx="5348289" cy="1549395"/>
          </a:xfrm>
        </p:spPr>
        <p:txBody>
          <a:bodyPr anchor="b"/>
          <a:lstStyle>
            <a:lvl1pPr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6356351" y="363538"/>
            <a:ext cx="9088441" cy="78041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812801" y="1912933"/>
            <a:ext cx="5348289" cy="625475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186CF9-FECE-47EC-9118-990691C708F7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186117" y="6400800"/>
            <a:ext cx="9755184" cy="755651"/>
          </a:xfrm>
        </p:spPr>
        <p:txBody>
          <a:bodyPr anchor="b"/>
          <a:lstStyle>
            <a:lvl1pPr>
              <a:defRPr lang="es-ES" sz="2000" b="1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3186117" y="817565"/>
            <a:ext cx="9755184" cy="5486400"/>
          </a:xfrm>
        </p:spPr>
        <p:txBody>
          <a:bodyPr/>
          <a:lstStyle>
            <a:lvl1pPr marL="0" indent="0">
              <a:buNone/>
              <a:defRPr lang="es-PY" sz="3200"/>
            </a:lvl1pPr>
          </a:lstStyle>
          <a:p>
            <a:pPr lvl="0"/>
            <a:endParaRPr lang="es-PY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3186117" y="7156451"/>
            <a:ext cx="9755184" cy="107314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BEE9C-8EB6-4870-808D-A52D82CC4D54}" type="slidenum">
              <a:rPr/>
              <a:pPr lvl="0"/>
              <a:t>‹Nº›</a:t>
            </a:fld>
            <a:endParaRPr lang="es-PY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812883" y="8329681"/>
            <a:ext cx="3773161" cy="615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4"/>
          <p:cNvSpPr/>
          <p:nvPr/>
        </p:nvSpPr>
        <p:spPr>
          <a:xfrm>
            <a:off x="5559478" y="8329681"/>
            <a:ext cx="5138278" cy="615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11657155" y="8329681"/>
            <a:ext cx="3761997" cy="604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fld id="{AABBC772-5EC9-4FC9-BB46-6CAA5FB7DA01}" type="slidenum">
              <a:rPr/>
              <a:pPr lvl="0"/>
              <a:t>‹Nº›</a:t>
            </a:fld>
            <a:endParaRPr lang="es-PY"/>
          </a:p>
        </p:txBody>
      </p:sp>
      <p:sp>
        <p:nvSpPr>
          <p:cNvPr id="5" name="4 Marcador de título"/>
          <p:cNvSpPr txBox="1">
            <a:spLocks noGrp="1"/>
          </p:cNvSpPr>
          <p:nvPr>
            <p:ph type="title"/>
          </p:nvPr>
        </p:nvSpPr>
        <p:spPr>
          <a:xfrm>
            <a:off x="812883" y="364681"/>
            <a:ext cx="14631478" cy="15263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n-GB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1"/>
          </p:nvPr>
        </p:nvSpPr>
        <p:spPr>
          <a:xfrm>
            <a:off x="812883" y="2139476"/>
            <a:ext cx="14631478" cy="6034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0">
        <a:lnSpc>
          <a:spcPct val="93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GB" sz="5300" b="0" i="0" u="none" strike="noStrike" kern="1200" cap="none" spc="0" baseline="0">
          <a:solidFill>
            <a:srgbClr val="FFFFFF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0">
        <a:lnSpc>
          <a:spcPct val="93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ES" sz="39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1pPr>
      <a:lvl2pPr marL="863998" marR="0" lvl="1" indent="-323999" algn="l" defTabSz="914400" rtl="0" fontAlgn="auto" hangingPunct="0">
        <a:lnSpc>
          <a:spcPct val="93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s-ES" sz="29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2pPr>
      <a:lvl3pPr marL="1295997" marR="0" lvl="2" indent="-287999" algn="l" defTabSz="914400" rtl="0" fontAlgn="auto" hangingPunct="0">
        <a:lnSpc>
          <a:spcPct val="93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3pPr>
      <a:lvl4pPr marL="1727996" marR="0" lvl="3" indent="-215999" algn="l" defTabSz="914400" rtl="0" fontAlgn="auto" hangingPunct="0">
        <a:lnSpc>
          <a:spcPct val="93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s-ES" sz="24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4pPr>
      <a:lvl5pPr marL="2159995" marR="0" lvl="4" indent="-215999" algn="l" defTabSz="914400" rtl="0" fontAlgn="auto" hangingPunct="0">
        <a:lnSpc>
          <a:spcPct val="93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ES" sz="20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812883" y="8329681"/>
            <a:ext cx="3773161" cy="615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4"/>
          <p:cNvSpPr/>
          <p:nvPr/>
        </p:nvSpPr>
        <p:spPr>
          <a:xfrm>
            <a:off x="5559478" y="8329681"/>
            <a:ext cx="5138278" cy="615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12883" y="363602"/>
            <a:ext cx="14606278" cy="1501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en-GB"/>
              <a:t>Pulse para editar el formato del texto de títuloHaga clic para modificar el estilo de título del patrón</a:t>
            </a:r>
          </a:p>
        </p:txBody>
      </p:sp>
      <p:sp>
        <p:nvSpPr>
          <p:cNvPr id="5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812883" y="2139842"/>
            <a:ext cx="14606278" cy="60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s-PY"/>
              <a:t>Pulse para editar los formatos del texto del esquema</a:t>
            </a:r>
          </a:p>
          <a:p>
            <a:pPr lvl="1"/>
            <a:r>
              <a:rPr lang="es-PY"/>
              <a:t>Segundo nivel del esquema</a:t>
            </a:r>
          </a:p>
          <a:p>
            <a:pPr lvl="2"/>
            <a:r>
              <a:rPr lang="es-PY"/>
              <a:t>Tercer nivel del esquema</a:t>
            </a:r>
          </a:p>
          <a:p>
            <a:pPr lvl="3"/>
            <a:r>
              <a:rPr lang="es-PY"/>
              <a:t>Cuarto nivel del esquema</a:t>
            </a:r>
          </a:p>
          <a:p>
            <a:pPr lvl="4"/>
            <a:r>
              <a:rPr lang="es-PY"/>
              <a:t>Quinto nivel del esquema</a:t>
            </a:r>
          </a:p>
          <a:p>
            <a:pPr lvl="5"/>
            <a:r>
              <a:rPr lang="es-PY"/>
              <a:t>Sexto nivel del esquema</a:t>
            </a:r>
          </a:p>
          <a:p>
            <a:pPr lvl="6"/>
            <a:r>
              <a:rPr lang="es-PY"/>
              <a:t>Séptimo nivel del esquema</a:t>
            </a:r>
          </a:p>
          <a:p>
            <a:pPr lvl="7"/>
            <a:r>
              <a:rPr lang="es-PY"/>
              <a:t>Octavo nivel del esquema</a:t>
            </a:r>
          </a:p>
          <a:p>
            <a:pPr lvl="0"/>
            <a:r>
              <a:rPr lang="es-PY"/>
              <a:t>Noveno nivel del esquemaHaga clic para modificar el estilo de texto del patrón</a:t>
            </a:r>
          </a:p>
          <a:p>
            <a:pPr lvl="0"/>
            <a:r>
              <a:rPr lang="es-PY"/>
              <a:t>Segundo nivel</a:t>
            </a:r>
          </a:p>
          <a:p>
            <a:pPr lvl="0"/>
            <a:r>
              <a:rPr lang="es-PY"/>
              <a:t>Tercer nivel</a:t>
            </a:r>
          </a:p>
          <a:p>
            <a:pPr lvl="0"/>
            <a:r>
              <a:rPr lang="es-PY"/>
              <a:t>Cuarto nivel</a:t>
            </a:r>
          </a:p>
          <a:p>
            <a:pPr lvl="0"/>
            <a:r>
              <a:rPr lang="es-PY"/>
              <a:t>Quinto nivel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11657155" y="8329681"/>
            <a:ext cx="3761997" cy="604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fld id="{373340E7-E41F-4FFC-8475-E6921F3A7DCF}" type="slidenum">
              <a:rPr/>
              <a:pPr lvl="0"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ctr" defTabSz="914400" rtl="0" fontAlgn="auto" hangingPunct="0">
        <a:lnSpc>
          <a:spcPct val="93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GB" sz="5300" b="0" i="0" u="none" strike="noStrike" kern="1200" cap="none" spc="0" baseline="0">
          <a:solidFill>
            <a:srgbClr val="FFFFFF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0">
        <a:lnSpc>
          <a:spcPct val="93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PY" sz="39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1pPr>
      <a:lvl2pPr marL="863998" marR="0" lvl="1" indent="-323999" algn="l" defTabSz="914400" rtl="0" fontAlgn="auto" hangingPunct="0">
        <a:lnSpc>
          <a:spcPct val="93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s-PY" sz="29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2pPr>
      <a:lvl3pPr marL="1295997" marR="0" lvl="2" indent="-287999" algn="l" defTabSz="914400" rtl="0" fontAlgn="auto" hangingPunct="0">
        <a:lnSpc>
          <a:spcPct val="93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s-PY" sz="24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3pPr>
      <a:lvl4pPr marL="1727996" marR="0" lvl="3" indent="-215999" algn="l" defTabSz="914400" rtl="0" fontAlgn="auto" hangingPunct="0">
        <a:lnSpc>
          <a:spcPct val="93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s-PY" sz="24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4pPr>
      <a:lvl5pPr marL="2159995" marR="0" lvl="4" indent="-215999" algn="l" defTabSz="914400" rtl="0" fontAlgn="auto" hangingPunct="0">
        <a:lnSpc>
          <a:spcPct val="93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PY" sz="20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5pPr>
      <a:lvl6pPr marL="2592003" marR="0" lvl="5" indent="-215999" algn="l" defTabSz="914400" rtl="0" fontAlgn="auto" hangingPunct="0">
        <a:lnSpc>
          <a:spcPct val="93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PY" sz="20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6pPr>
      <a:lvl7pPr marL="3024003" marR="0" lvl="6" indent="-215999" algn="l" defTabSz="914400" rtl="0" fontAlgn="auto" hangingPunct="0">
        <a:lnSpc>
          <a:spcPct val="93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PY" sz="20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7pPr>
      <a:lvl8pPr marL="3456002" marR="0" lvl="7" indent="-215999" algn="l" defTabSz="914400" rtl="0" fontAlgn="auto" hangingPunct="0">
        <a:lnSpc>
          <a:spcPct val="93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PY" sz="20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8pPr>
      <a:lvl9pPr marL="431999" marR="0" lvl="0" indent="-323999" algn="l" defTabSz="914400" rtl="0" fontAlgn="auto" hangingPunct="0">
        <a:lnSpc>
          <a:spcPct val="93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PY" sz="39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812883" y="8329681"/>
            <a:ext cx="3773161" cy="615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4"/>
          <p:cNvSpPr/>
          <p:nvPr/>
        </p:nvSpPr>
        <p:spPr>
          <a:xfrm>
            <a:off x="5559478" y="8329681"/>
            <a:ext cx="5138278" cy="615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219315" y="2840044"/>
            <a:ext cx="13818961" cy="1960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en-GB"/>
              <a:t>Pulse para editar el formato del texto de títuloHaga clic para modificar el estilo de título del patrón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11657155" y="8329681"/>
            <a:ext cx="3761997" cy="6044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fld id="{B95BF9D1-00CE-4915-9E20-BD5DE2D31B3B}" type="slidenum">
              <a:rPr/>
              <a:pPr lvl="0"/>
              <a:t>‹Nº›</a:t>
            </a:fld>
            <a:endParaRPr lang="es-PY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1"/>
          </p:nvPr>
        </p:nvSpPr>
        <p:spPr>
          <a:xfrm>
            <a:off x="812883" y="2139476"/>
            <a:ext cx="14631478" cy="6034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lvl="0" indent="0" algn="ctr" defTabSz="914400" rtl="0" fontAlgn="auto" hangingPunct="0">
        <a:lnSpc>
          <a:spcPct val="93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GB" sz="5300" b="0" i="0" u="none" strike="noStrike" kern="1200" cap="none" spc="0" baseline="0">
          <a:solidFill>
            <a:srgbClr val="FFFFFF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0">
        <a:lnSpc>
          <a:spcPct val="93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ES" sz="39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1pPr>
      <a:lvl2pPr marL="863998" marR="0" lvl="1" indent="-323999" algn="l" defTabSz="914400" rtl="0" fontAlgn="auto" hangingPunct="0">
        <a:lnSpc>
          <a:spcPct val="93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s-ES" sz="29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2pPr>
      <a:lvl3pPr marL="1295997" marR="0" lvl="2" indent="-287999" algn="l" defTabSz="914400" rtl="0" fontAlgn="auto" hangingPunct="0">
        <a:lnSpc>
          <a:spcPct val="93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s-ES" sz="24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3pPr>
      <a:lvl4pPr marL="1727996" marR="0" lvl="3" indent="-215999" algn="l" defTabSz="914400" rtl="0" fontAlgn="auto" hangingPunct="0">
        <a:lnSpc>
          <a:spcPct val="93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s-ES" sz="24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4pPr>
      <a:lvl5pPr marL="2159995" marR="0" lvl="4" indent="-215999" algn="l" defTabSz="914400" rtl="0" fontAlgn="auto" hangingPunct="0">
        <a:lnSpc>
          <a:spcPct val="93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s-ES" sz="2000" b="0" i="0" u="none" strike="noStrike" kern="1200" cap="none" spc="0" baseline="0">
          <a:solidFill>
            <a:srgbClr val="FFFFFF"/>
          </a:solidFill>
          <a:uFillTx/>
          <a:latin typeface="Arial"/>
          <a:ea typeface="Microsoft YaHei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3.jpe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11" Type="http://schemas.openxmlformats.org/officeDocument/2006/relationships/image" Target="media/image73.jpeg" TargetMode="External"/><Relationship Id="rId5" Type="http://schemas.openxmlformats.org/officeDocument/2006/relationships/image" Target="../media/image51.jpeg"/><Relationship Id="rId15" Type="http://schemas.openxmlformats.org/officeDocument/2006/relationships/image" Target="../media/image60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3.jpe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56" y="-972619"/>
            <a:ext cx="16257236" cy="101166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Objeto"/>
          <p:cNvGraphicFramePr>
            <a:graphicFrameLocks noChangeAspect="1"/>
          </p:cNvGraphicFramePr>
          <p:nvPr/>
        </p:nvGraphicFramePr>
        <p:xfrm>
          <a:off x="3657600" y="5829300"/>
          <a:ext cx="9277350" cy="2933700"/>
        </p:xfrm>
        <a:graphic>
          <a:graphicData uri="http://schemas.openxmlformats.org/presentationml/2006/ole">
            <p:oleObj spid="_x0000_s1026" r:id="rId5" imgW="1930400" imgH="609600" progId="Word.OpenDocumentTex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794196" y="457200"/>
            <a:ext cx="4669923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Libertá Economica</a:t>
            </a:r>
          </a:p>
        </p:txBody>
      </p:sp>
      <p:sp>
        <p:nvSpPr>
          <p:cNvPr id="4" name="Text Box 3"/>
          <p:cNvSpPr/>
          <p:nvPr/>
        </p:nvSpPr>
        <p:spPr>
          <a:xfrm>
            <a:off x="4203716" y="1449360"/>
            <a:ext cx="7848359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Índice de Libertad Económica  – The Heritage Foundation</a:t>
            </a:r>
          </a:p>
        </p:txBody>
      </p:sp>
      <p:sp>
        <p:nvSpPr>
          <p:cNvPr id="5" name="Text Box 4"/>
          <p:cNvSpPr/>
          <p:nvPr/>
        </p:nvSpPr>
        <p:spPr>
          <a:xfrm>
            <a:off x="5423041" y="6799322"/>
            <a:ext cx="5486043" cy="2764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5831997" y="6852961"/>
            <a:ext cx="5502603" cy="347042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The Heritage Foundation (www.heritage.org)</a:t>
            </a:r>
          </a:p>
        </p:txBody>
      </p:sp>
      <p:sp>
        <p:nvSpPr>
          <p:cNvPr id="7" name="8 CuadroTexto"/>
          <p:cNvSpPr txBox="1"/>
          <p:nvPr/>
        </p:nvSpPr>
        <p:spPr>
          <a:xfrm>
            <a:off x="4797948" y="1364742"/>
            <a:ext cx="3546866" cy="4616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Indice di libertá economica</a:t>
            </a:r>
          </a:p>
        </p:txBody>
      </p:sp>
      <p:pic>
        <p:nvPicPr>
          <p:cNvPr id="8" name="12 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4572" y="2054355"/>
            <a:ext cx="10375395" cy="4535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0 CuadroTexto"/>
          <p:cNvSpPr txBox="1"/>
          <p:nvPr/>
        </p:nvSpPr>
        <p:spPr>
          <a:xfrm>
            <a:off x="3160239" y="2155670"/>
            <a:ext cx="6192691" cy="461662"/>
          </a:xfrm>
          <a:prstGeom prst="rect">
            <a:avLst/>
          </a:prstGeom>
          <a:solidFill>
            <a:srgbClr val="95B3D7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NAZIONE</a:t>
            </a:r>
          </a:p>
        </p:txBody>
      </p:sp>
      <p:sp>
        <p:nvSpPr>
          <p:cNvPr id="10" name="11 CuadroTexto"/>
          <p:cNvSpPr txBox="1"/>
          <p:nvPr/>
        </p:nvSpPr>
        <p:spPr>
          <a:xfrm>
            <a:off x="9424940" y="2166122"/>
            <a:ext cx="3960440" cy="461662"/>
          </a:xfrm>
          <a:prstGeom prst="rect">
            <a:avLst/>
          </a:prstGeom>
          <a:solidFill>
            <a:srgbClr val="95B3D7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POSIZIONAMENTO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-36356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4"/>
          <p:cNvSpPr/>
          <p:nvPr/>
        </p:nvSpPr>
        <p:spPr>
          <a:xfrm>
            <a:off x="1538276" y="3616195"/>
            <a:ext cx="6041523" cy="8697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55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098715" y="1498683"/>
            <a:ext cx="5141515" cy="5325840"/>
            <a:chOff x="1098715" y="1498683"/>
            <a:chExt cx="5141515" cy="53258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098715" y="1498683"/>
              <a:ext cx="5141515" cy="532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4"/>
            <p:cNvSpPr/>
            <p:nvPr/>
          </p:nvSpPr>
          <p:spPr>
            <a:xfrm>
              <a:off x="1098715" y="1498683"/>
              <a:ext cx="5141515" cy="5325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156362" y="1498683"/>
            <a:ext cx="5198757" cy="53337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/>
          <p:nvPr/>
        </p:nvSpPr>
        <p:spPr>
          <a:xfrm>
            <a:off x="11595241" y="2244595"/>
            <a:ext cx="3611157" cy="3566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500" b="1" i="1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Temperatura media annuale: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500" b="1" i="1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28 Cº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3500" b="1" i="1" u="none" strike="noStrike" kern="1200" cap="none" spc="0" baseline="0">
              <a:solidFill>
                <a:srgbClr val="4C4C4C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500" b="1" i="1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Precipitazioni medie annue: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500" b="1" i="1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1.200 mm.</a:t>
            </a:r>
          </a:p>
        </p:txBody>
      </p:sp>
      <p:sp>
        <p:nvSpPr>
          <p:cNvPr id="8" name="Text Box 7"/>
          <p:cNvSpPr/>
          <p:nvPr/>
        </p:nvSpPr>
        <p:spPr>
          <a:xfrm>
            <a:off x="11631597" y="6486122"/>
            <a:ext cx="3657243" cy="8218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1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Istituto Geografico Militare - IGM &amp; DGEEC</a:t>
            </a:r>
          </a:p>
        </p:txBody>
      </p:sp>
      <p:sp>
        <p:nvSpPr>
          <p:cNvPr id="9" name="Text Box 8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Condizioni naturali ideali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-8284" y="0"/>
            <a:ext cx="2276279" cy="20095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8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279925" y="1237676"/>
            <a:ext cx="15977667" cy="6034317"/>
          </a:xfrm>
        </p:spPr>
        <p:txBody>
          <a:bodyPr/>
          <a:lstStyle/>
          <a:p>
            <a:pPr marL="343082" lvl="0" indent="-342717">
              <a:spcAft>
                <a:spcPts val="1710"/>
              </a:spcAft>
              <a:buClr>
                <a:srgbClr val="000000"/>
              </a:buClr>
              <a:buChar char="✔"/>
            </a:pPr>
            <a:r>
              <a:rPr lang="it-IT" sz="4400" dirty="0">
                <a:solidFill>
                  <a:srgbClr val="000000"/>
                </a:solidFill>
                <a:latin typeface="" pitchFamily="18"/>
                <a:ea typeface="Microsoft YaHei" pitchFamily="2"/>
              </a:rPr>
              <a:t>Irrigazione Commerciali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" pitchFamily="18"/>
                <a:ea typeface="Microsoft YaHei" pitchFamily="2"/>
              </a:rPr>
              <a:t>PPP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" pitchFamily="18"/>
                <a:ea typeface="Microsoft YaHei" pitchFamily="2"/>
              </a:rPr>
              <a:t>partecipazione  delle aziende nella costruzione, fornitura e il finanziamento.</a:t>
            </a:r>
          </a:p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 dirty="0">
                <a:solidFill>
                  <a:srgbClr val="000000"/>
                </a:solidFill>
                <a:latin typeface="" pitchFamily="18"/>
                <a:ea typeface="Microsoft YaHei" pitchFamily="2"/>
              </a:rPr>
              <a:t>Irrigazione delle piccole aziende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34"/>
                <a:ea typeface="Microsoft YaHei" pitchFamily="2"/>
              </a:rPr>
              <a:t>trasferimenti dalla partecipazione del governo centrale e locale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34"/>
                <a:ea typeface="Microsoft YaHei" pitchFamily="2"/>
              </a:rPr>
              <a:t>participazione di cooperative, associazioni, fornitori e le imprese socialmente responsabil</a:t>
            </a:r>
          </a:p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 dirty="0">
                <a:solidFill>
                  <a:srgbClr val="000000"/>
                </a:solidFill>
                <a:latin typeface="" pitchFamily="18"/>
                <a:ea typeface="Microsoft YaHei" pitchFamily="2"/>
              </a:rPr>
              <a:t>Produzione Agricola e di carne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400" dirty="0" smtClean="0">
                <a:solidFill>
                  <a:srgbClr val="000000"/>
                </a:solidFill>
                <a:latin typeface="Arial" pitchFamily="34"/>
                <a:ea typeface="Microsoft YaHei" pitchFamily="2"/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34"/>
                <a:ea typeface="Microsoft YaHei" pitchFamily="2"/>
              </a:rPr>
              <a:t>sili, oli, alimento equilibrato, refrigerazione, logistica dei trasporti.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441441" y="2722680"/>
            <a:ext cx="7213317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</a:t>
            </a:r>
          </a:p>
        </p:txBody>
      </p:sp>
      <p:sp>
        <p:nvSpPr>
          <p:cNvPr id="4" name="Text Box 3"/>
          <p:cNvSpPr/>
          <p:nvPr/>
        </p:nvSpPr>
        <p:spPr>
          <a:xfrm>
            <a:off x="1665360" y="3905283"/>
            <a:ext cx="5022360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Lavoro + Energia Pulita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216078" y="0"/>
            <a:ext cx="5094003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Mano d´opera giovane</a:t>
            </a:r>
          </a:p>
        </p:txBody>
      </p:sp>
      <p:sp>
        <p:nvSpPr>
          <p:cNvPr id="4" name="Text Box 3"/>
          <p:cNvSpPr/>
          <p:nvPr/>
        </p:nvSpPr>
        <p:spPr>
          <a:xfrm>
            <a:off x="496080" y="4299115"/>
            <a:ext cx="6408718" cy="5605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Paraguay possiede la popolazione piú giovane dell'America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24080" y="4715999"/>
            <a:ext cx="2520004" cy="186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/>
          <p:nvPr/>
        </p:nvSpPr>
        <p:spPr>
          <a:xfrm>
            <a:off x="208080" y="6732361"/>
            <a:ext cx="6408362" cy="431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5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4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Ufficio Nazionale di Statistica, indagini e dei censimenti (www.dgeec.gov.py)</a:t>
            </a:r>
          </a:p>
        </p:txBody>
      </p:sp>
      <p:sp>
        <p:nvSpPr>
          <p:cNvPr id="7" name="7 CuadroTexto"/>
          <p:cNvSpPr/>
          <p:nvPr/>
        </p:nvSpPr>
        <p:spPr>
          <a:xfrm>
            <a:off x="2889001" y="5147998"/>
            <a:ext cx="4015075" cy="1223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0" i="1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“La mano d'opera é la migliore che abbiamo trovato fin'ora a livello globale”  (Ignacio Ibarra – CEO FUJIKURA)</a:t>
            </a:r>
          </a:p>
        </p:txBody>
      </p:sp>
      <p:sp>
        <p:nvSpPr>
          <p:cNvPr id="8" name="Text Box 5"/>
          <p:cNvSpPr/>
          <p:nvPr/>
        </p:nvSpPr>
        <p:spPr>
          <a:xfrm>
            <a:off x="13025161" y="1763639"/>
            <a:ext cx="2879637" cy="4176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2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Paraguay é il paese del MERCOSUR con i menori costi di lavoro comparativo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-43269" y="900309"/>
            <a:ext cx="7596003" cy="316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904798" y="323642"/>
            <a:ext cx="5328364" cy="352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6904798" y="4068001"/>
            <a:ext cx="5184364" cy="307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4 CuadroTexto"/>
          <p:cNvSpPr txBox="1"/>
          <p:nvPr/>
        </p:nvSpPr>
        <p:spPr>
          <a:xfrm>
            <a:off x="7479718" y="3768123"/>
            <a:ext cx="4392722" cy="347042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100" b="0" i="1" u="none" strike="noStrike" kern="0" cap="none" spc="0" baseline="0">
                <a:solidFill>
                  <a:srgbClr val="CC0000"/>
                </a:solidFill>
                <a:uFillTx/>
              </a:defRPr>
            </a:pPr>
            <a:r>
              <a:rPr lang="es-PY" sz="1100" b="0" i="1" u="none" strike="noStrike" kern="1200" cap="none" spc="0" baseline="0">
                <a:solidFill>
                  <a:srgbClr val="CC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Federazione delle industrie dello Stato di Sao Paulo (FIESP)</a:t>
            </a:r>
          </a:p>
        </p:txBody>
      </p:sp>
      <p:sp>
        <p:nvSpPr>
          <p:cNvPr id="13" name="16 CuadroTexto"/>
          <p:cNvSpPr txBox="1"/>
          <p:nvPr/>
        </p:nvSpPr>
        <p:spPr>
          <a:xfrm>
            <a:off x="7552733" y="314233"/>
            <a:ext cx="4171081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Differenza di costi tra il Paraguay e Brasile</a:t>
            </a: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17 CuadroTexto"/>
          <p:cNvSpPr txBox="1"/>
          <p:nvPr/>
        </p:nvSpPr>
        <p:spPr>
          <a:xfrm>
            <a:off x="1720077" y="818296"/>
            <a:ext cx="4670572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Giovane della popolazione meno di 34 anni (%)</a:t>
            </a: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16 CuadroTexto"/>
          <p:cNvSpPr txBox="1"/>
          <p:nvPr/>
        </p:nvSpPr>
        <p:spPr>
          <a:xfrm>
            <a:off x="6904661" y="3995937"/>
            <a:ext cx="5328592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Contributo sociale</a:t>
            </a:r>
          </a:p>
        </p:txBody>
      </p:sp>
      <p:sp>
        <p:nvSpPr>
          <p:cNvPr id="16" name="17 Igual que"/>
          <p:cNvSpPr/>
          <p:nvPr/>
        </p:nvSpPr>
        <p:spPr>
          <a:xfrm>
            <a:off x="11872441" y="3492523"/>
            <a:ext cx="504821" cy="5048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val 1176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0 f8 1"/>
              <a:gd name="f46" fmla="*/ f41 73490 1"/>
              <a:gd name="f47" fmla="+- f6 f42 0"/>
              <a:gd name="f48" fmla="+- f6 f43 0"/>
              <a:gd name="f49" fmla="*/ f44 1 100000"/>
              <a:gd name="f50" fmla="*/ f45 1 200000"/>
              <a:gd name="f51" fmla="*/ f46 1 200000"/>
              <a:gd name="f52" fmla="+- f47 0 f50"/>
              <a:gd name="f53" fmla="+- f47 f50 0"/>
              <a:gd name="f54" fmla="+- f48 0 f51"/>
              <a:gd name="f55" fmla="+- f48 f51 0"/>
              <a:gd name="f56" fmla="*/ f48 f35 1"/>
              <a:gd name="f57" fmla="+- f52 0 f49"/>
              <a:gd name="f58" fmla="+- f53 f49 0"/>
              <a:gd name="f59" fmla="*/ f54 f35 1"/>
              <a:gd name="f60" fmla="*/ f55 f35 1"/>
              <a:gd name="f61" fmla="*/ f52 f35 1"/>
              <a:gd name="f62" fmla="*/ f53 f35 1"/>
              <a:gd name="f63" fmla="+- f57 f52 0"/>
              <a:gd name="f64" fmla="+- f53 f58 0"/>
              <a:gd name="f65" fmla="*/ f57 f35 1"/>
              <a:gd name="f66" fmla="*/ f58 f35 1"/>
              <a:gd name="f67" fmla="*/ f63 1 2"/>
              <a:gd name="f68" fmla="*/ f64 1 2"/>
              <a:gd name="f69" fmla="*/ f67 f35 1"/>
              <a:gd name="f70" fmla="*/ f6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0" y="f69"/>
              </a:cxn>
              <a:cxn ang="f31">
                <a:pos x="f60" y="f70"/>
              </a:cxn>
              <a:cxn ang="f32">
                <a:pos x="f56" y="f66"/>
              </a:cxn>
              <a:cxn ang="f33">
                <a:pos x="f59" y="f69"/>
              </a:cxn>
              <a:cxn ang="f33">
                <a:pos x="f59" y="f70"/>
              </a:cxn>
              <a:cxn ang="f34">
                <a:pos x="f56" y="f65"/>
              </a:cxn>
            </a:cxnLst>
            <a:rect l="f59" t="f65" r="f60" b="f66"/>
            <a:pathLst>
              <a:path>
                <a:moveTo>
                  <a:pt x="f59" y="f65"/>
                </a:moveTo>
                <a:lnTo>
                  <a:pt x="f60" y="f65"/>
                </a:lnTo>
                <a:lnTo>
                  <a:pt x="f60" y="f61"/>
                </a:lnTo>
                <a:lnTo>
                  <a:pt x="f59" y="f61"/>
                </a:lnTo>
                <a:close/>
                <a:moveTo>
                  <a:pt x="f59" y="f62"/>
                </a:moveTo>
                <a:lnTo>
                  <a:pt x="f60" y="f62"/>
                </a:lnTo>
                <a:lnTo>
                  <a:pt x="f60" y="f66"/>
                </a:lnTo>
                <a:lnTo>
                  <a:pt x="f59" y="f66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18 Más"/>
          <p:cNvSpPr/>
          <p:nvPr/>
        </p:nvSpPr>
        <p:spPr>
          <a:xfrm>
            <a:off x="6400598" y="3275207"/>
            <a:ext cx="720720" cy="7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min f40 f39"/>
              <a:gd name="f44" fmla="*/ f40 73490 1"/>
              <a:gd name="f45" fmla="*/ f39 73490 1"/>
              <a:gd name="f46" fmla="+- f6 f41 0"/>
              <a:gd name="f47" fmla="+- f6 f42 0"/>
              <a:gd name="f48" fmla="*/ f44 1 200000"/>
              <a:gd name="f49" fmla="*/ f45 1 200000"/>
              <a:gd name="f50" fmla="*/ f43 f7 1"/>
              <a:gd name="f51" fmla="*/ f50 1 200000"/>
              <a:gd name="f52" fmla="+- f47 0 f48"/>
              <a:gd name="f53" fmla="+- f47 f48 0"/>
              <a:gd name="f54" fmla="+- f46 0 f49"/>
              <a:gd name="f55" fmla="+- f46 f49 0"/>
              <a:gd name="f56" fmla="*/ f46 f34 1"/>
              <a:gd name="f57" fmla="*/ f47 f34 1"/>
              <a:gd name="f58" fmla="+- f47 0 f51"/>
              <a:gd name="f59" fmla="+- f47 f51 0"/>
              <a:gd name="f60" fmla="+- f46 0 f51"/>
              <a:gd name="f61" fmla="+- f46 f51 0"/>
              <a:gd name="f62" fmla="*/ f52 f34 1"/>
              <a:gd name="f63" fmla="*/ f53 f34 1"/>
              <a:gd name="f64" fmla="*/ f54 f34 1"/>
              <a:gd name="f65" fmla="*/ f55 f34 1"/>
              <a:gd name="f66" fmla="*/ f60 f34 1"/>
              <a:gd name="f67" fmla="*/ f61 f34 1"/>
              <a:gd name="f68" fmla="*/ f58 f34 1"/>
              <a:gd name="f69" fmla="*/ f59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3" y="f56"/>
              </a:cxn>
              <a:cxn ang="f31">
                <a:pos x="f57" y="f65"/>
              </a:cxn>
              <a:cxn ang="f32">
                <a:pos x="f62" y="f56"/>
              </a:cxn>
              <a:cxn ang="f33">
                <a:pos x="f57" y="f64"/>
              </a:cxn>
            </a:cxnLst>
            <a:rect l="f62" t="f66" r="f63" b="f67"/>
            <a:pathLst>
              <a:path>
                <a:moveTo>
                  <a:pt x="f62" y="f66"/>
                </a:moveTo>
                <a:lnTo>
                  <a:pt x="f68" y="f66"/>
                </a:lnTo>
                <a:lnTo>
                  <a:pt x="f68" y="f64"/>
                </a:lnTo>
                <a:lnTo>
                  <a:pt x="f69" y="f64"/>
                </a:lnTo>
                <a:lnTo>
                  <a:pt x="f69" y="f66"/>
                </a:lnTo>
                <a:lnTo>
                  <a:pt x="f63" y="f66"/>
                </a:lnTo>
                <a:lnTo>
                  <a:pt x="f63" y="f67"/>
                </a:lnTo>
                <a:lnTo>
                  <a:pt x="f69" y="f67"/>
                </a:lnTo>
                <a:lnTo>
                  <a:pt x="f69" y="f65"/>
                </a:lnTo>
                <a:lnTo>
                  <a:pt x="f68" y="f65"/>
                </a:lnTo>
                <a:lnTo>
                  <a:pt x="f68" y="f67"/>
                </a:lnTo>
                <a:lnTo>
                  <a:pt x="f62" y="f67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8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sp>
        <p:nvSpPr>
          <p:cNvPr id="4" name="8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812883" y="2051639"/>
            <a:ext cx="14631478" cy="6034317"/>
          </a:xfrm>
        </p:spPr>
        <p:txBody>
          <a:bodyPr/>
          <a:lstStyle/>
          <a:p>
            <a:pPr marL="343082" lvl="0" indent="-342717">
              <a:spcAft>
                <a:spcPts val="1710"/>
              </a:spcAft>
              <a:buNone/>
            </a:pPr>
            <a:r>
              <a:rPr lang="it-IT" sz="5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Costi di Lavoro competitivi</a:t>
            </a:r>
            <a:r>
              <a:rPr lang="en-US" sz="54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5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5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esperienze di successi: Telecomunicazioni, Maquila, assemblatori 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5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5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Regime maquila, Regime di Autoparti</a:t>
            </a:r>
            <a:r>
              <a:rPr lang="en-US" sz="54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5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5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cantieri navali, autoparti, tessile, alimentare, call center, telecomunicazioni, banche e finanziarie.</a:t>
            </a:r>
          </a:p>
          <a:p>
            <a:pPr marL="343082" lvl="0" indent="-342717">
              <a:spcAft>
                <a:spcPts val="1710"/>
              </a:spcAft>
              <a:buNone/>
            </a:pPr>
            <a:endParaRPr lang="it-IT" dirty="0">
              <a:solidFill>
                <a:srgbClr val="000000"/>
              </a:solidFill>
              <a:latin typeface="Arial" pitchFamily="18"/>
              <a:ea typeface="Microsoft YaHei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2276279" cy="2009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538959" y="251642"/>
            <a:ext cx="5179682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8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Paraguay in Numeri</a:t>
            </a:r>
          </a:p>
        </p:txBody>
      </p:sp>
      <p:sp>
        <p:nvSpPr>
          <p:cNvPr id="4" name="Text Box 5"/>
          <p:cNvSpPr/>
          <p:nvPr/>
        </p:nvSpPr>
        <p:spPr>
          <a:xfrm>
            <a:off x="13025161" y="1763639"/>
            <a:ext cx="2879637" cy="4176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2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Paraguay é l'unico paese di America con </a:t>
            </a:r>
            <a:r>
              <a:rPr lang="es-PY" sz="3200" b="0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1.390 Mw di enercia disponibile oggi! </a:t>
            </a:r>
            <a:r>
              <a:rPr lang="es-PY" sz="32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 con il menore costo comparativo</a:t>
            </a:r>
          </a:p>
        </p:txBody>
      </p:sp>
      <p:sp>
        <p:nvSpPr>
          <p:cNvPr id="5" name="Text Box 7"/>
          <p:cNvSpPr/>
          <p:nvPr/>
        </p:nvSpPr>
        <p:spPr>
          <a:xfrm>
            <a:off x="4066199" y="8756641"/>
            <a:ext cx="5587916" cy="2764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200" b="1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CIER Segnala acerca elettrico Distribuzione tariffa a gennaio / 2012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080077" y="1403640"/>
            <a:ext cx="4962238" cy="52289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 Elipse"/>
          <p:cNvSpPr/>
          <p:nvPr/>
        </p:nvSpPr>
        <p:spPr>
          <a:xfrm>
            <a:off x="4600437" y="3276002"/>
            <a:ext cx="1655996" cy="935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noFill/>
          <a:ln w="25557">
            <a:solidFill>
              <a:srgbClr val="0066FF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5 Elipse"/>
          <p:cNvSpPr/>
          <p:nvPr/>
        </p:nvSpPr>
        <p:spPr>
          <a:xfrm>
            <a:off x="5104436" y="5723997"/>
            <a:ext cx="1295640" cy="647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noFill/>
          <a:ln w="25557">
            <a:solidFill>
              <a:srgbClr val="0066FF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9" name="12 Conector recto de flecha"/>
          <p:cNvCxnSpPr/>
          <p:nvPr/>
        </p:nvCxnSpPr>
        <p:spPr>
          <a:xfrm flipV="1">
            <a:off x="6256443" y="3130201"/>
            <a:ext cx="858951" cy="613434"/>
          </a:xfrm>
          <a:prstGeom prst="bentConnector3">
            <a:avLst/>
          </a:prstGeom>
          <a:noFill/>
          <a:ln w="28437">
            <a:solidFill>
              <a:srgbClr val="FF0000"/>
            </a:solidFill>
            <a:prstDash val="solid"/>
            <a:tailEnd type="arrow"/>
          </a:ln>
        </p:spPr>
      </p:cxnSp>
      <p:cxnSp>
        <p:nvCxnSpPr>
          <p:cNvPr id="10" name="13 Conector recto de flecha"/>
          <p:cNvCxnSpPr/>
          <p:nvPr/>
        </p:nvCxnSpPr>
        <p:spPr>
          <a:xfrm>
            <a:off x="6400443" y="6047997"/>
            <a:ext cx="503999" cy="251999"/>
          </a:xfrm>
          <a:prstGeom prst="bentConnector3">
            <a:avLst/>
          </a:prstGeom>
          <a:noFill/>
          <a:ln w="28437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11" name="6 Elipse"/>
          <p:cNvSpPr/>
          <p:nvPr/>
        </p:nvSpPr>
        <p:spPr>
          <a:xfrm>
            <a:off x="4816437" y="4643999"/>
            <a:ext cx="647642" cy="863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noFill/>
          <a:ln w="25557">
            <a:solidFill>
              <a:srgbClr val="0066FF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2080077" y="4822563"/>
            <a:ext cx="2736003" cy="253435"/>
          </a:xfrm>
          <a:prstGeom prst="bentConnector3">
            <a:avLst/>
          </a:prstGeom>
          <a:noFill/>
          <a:ln w="28437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13" name="8 CuadroTexto"/>
          <p:cNvSpPr/>
          <p:nvPr/>
        </p:nvSpPr>
        <p:spPr>
          <a:xfrm>
            <a:off x="649443" y="4508641"/>
            <a:ext cx="1531080" cy="48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450 Mw.</a:t>
            </a:r>
          </a:p>
        </p:txBody>
      </p:sp>
      <p:sp>
        <p:nvSpPr>
          <p:cNvPr id="14" name="10 CuadroTexto"/>
          <p:cNvSpPr/>
          <p:nvPr/>
        </p:nvSpPr>
        <p:spPr>
          <a:xfrm>
            <a:off x="6449043" y="2637001"/>
            <a:ext cx="1332719" cy="48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30 Mw.</a:t>
            </a:r>
          </a:p>
        </p:txBody>
      </p:sp>
      <p:sp>
        <p:nvSpPr>
          <p:cNvPr id="15" name="9 CuadroTexto"/>
          <p:cNvSpPr/>
          <p:nvPr/>
        </p:nvSpPr>
        <p:spPr>
          <a:xfrm>
            <a:off x="6848279" y="6011997"/>
            <a:ext cx="1496159" cy="48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100 Mw</a:t>
            </a: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16" name="24 Elipse"/>
          <p:cNvSpPr/>
          <p:nvPr/>
        </p:nvSpPr>
        <p:spPr>
          <a:xfrm>
            <a:off x="6184443" y="4284000"/>
            <a:ext cx="647642" cy="1223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noFill/>
          <a:ln w="25557">
            <a:solidFill>
              <a:srgbClr val="0066FF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7" name="25 Conector recto de flecha"/>
          <p:cNvCxnSpPr/>
          <p:nvPr/>
        </p:nvCxnSpPr>
        <p:spPr>
          <a:xfrm>
            <a:off x="6832442" y="4895999"/>
            <a:ext cx="144000" cy="66239"/>
          </a:xfrm>
          <a:prstGeom prst="bentConnector3">
            <a:avLst/>
          </a:prstGeom>
          <a:noFill/>
          <a:ln w="28437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18" name="10 CuadroTexto"/>
          <p:cNvSpPr/>
          <p:nvPr/>
        </p:nvSpPr>
        <p:spPr>
          <a:xfrm>
            <a:off x="6985796" y="4715999"/>
            <a:ext cx="1531080" cy="48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500 Mw.</a:t>
            </a:r>
          </a:p>
        </p:txBody>
      </p:sp>
      <p:sp>
        <p:nvSpPr>
          <p:cNvPr id="19" name="29 Elipse"/>
          <p:cNvSpPr/>
          <p:nvPr/>
        </p:nvSpPr>
        <p:spPr>
          <a:xfrm>
            <a:off x="3232083" y="3060003"/>
            <a:ext cx="935641" cy="719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noFill/>
          <a:ln w="25557">
            <a:solidFill>
              <a:srgbClr val="0066FF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20" name="30 Conector recto de flecha"/>
          <p:cNvCxnSpPr/>
          <p:nvPr/>
        </p:nvCxnSpPr>
        <p:spPr>
          <a:xfrm flipH="1">
            <a:off x="2079720" y="3419636"/>
            <a:ext cx="1152363" cy="25201"/>
          </a:xfrm>
          <a:prstGeom prst="bentConnector3">
            <a:avLst/>
          </a:prstGeom>
          <a:noFill/>
          <a:ln w="28437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21" name="8 CuadroTexto"/>
          <p:cNvSpPr/>
          <p:nvPr/>
        </p:nvSpPr>
        <p:spPr>
          <a:xfrm>
            <a:off x="648364" y="3130558"/>
            <a:ext cx="1332719" cy="48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10 Mw.</a:t>
            </a:r>
          </a:p>
        </p:txBody>
      </p:sp>
      <p:sp>
        <p:nvSpPr>
          <p:cNvPr id="22" name="32 Elipse"/>
          <p:cNvSpPr/>
          <p:nvPr/>
        </p:nvSpPr>
        <p:spPr>
          <a:xfrm>
            <a:off x="5464436" y="4787999"/>
            <a:ext cx="503642" cy="575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noFill/>
          <a:ln w="25557">
            <a:solidFill>
              <a:srgbClr val="0066FF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23" name="33 Conector recto de flecha"/>
          <p:cNvCxnSpPr/>
          <p:nvPr/>
        </p:nvCxnSpPr>
        <p:spPr>
          <a:xfrm flipH="1">
            <a:off x="2232361" y="5363998"/>
            <a:ext cx="3484074" cy="672477"/>
          </a:xfrm>
          <a:prstGeom prst="bentConnector3">
            <a:avLst/>
          </a:prstGeom>
          <a:noFill/>
          <a:ln w="28437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24" name="8 CuadroTexto"/>
          <p:cNvSpPr/>
          <p:nvPr/>
        </p:nvSpPr>
        <p:spPr>
          <a:xfrm>
            <a:off x="801718" y="5722562"/>
            <a:ext cx="1531080" cy="487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300 Mw.</a:t>
            </a:r>
          </a:p>
        </p:txBody>
      </p:sp>
      <p:sp>
        <p:nvSpPr>
          <p:cNvPr id="25" name="42 CuadroTexto"/>
          <p:cNvSpPr/>
          <p:nvPr/>
        </p:nvSpPr>
        <p:spPr>
          <a:xfrm>
            <a:off x="63724" y="1043641"/>
            <a:ext cx="4392000" cy="4301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Potenza (MVA) 220 Kv</a:t>
            </a:r>
          </a:p>
        </p:txBody>
      </p:sp>
      <p:graphicFrame>
        <p:nvGraphicFramePr>
          <p:cNvPr id="26" name="4 Gráfico"/>
          <p:cNvGraphicFramePr/>
          <p:nvPr/>
        </p:nvGraphicFramePr>
        <p:xfrm>
          <a:off x="8488832" y="1331640"/>
          <a:ext cx="410445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29 Igual que"/>
          <p:cNvSpPr/>
          <p:nvPr/>
        </p:nvSpPr>
        <p:spPr>
          <a:xfrm>
            <a:off x="12521281" y="3635892"/>
            <a:ext cx="504821" cy="5048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val 1176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0 f8 1"/>
              <a:gd name="f46" fmla="*/ f41 73490 1"/>
              <a:gd name="f47" fmla="+- f6 f42 0"/>
              <a:gd name="f48" fmla="+- f6 f43 0"/>
              <a:gd name="f49" fmla="*/ f44 1 100000"/>
              <a:gd name="f50" fmla="*/ f45 1 200000"/>
              <a:gd name="f51" fmla="*/ f46 1 200000"/>
              <a:gd name="f52" fmla="+- f47 0 f50"/>
              <a:gd name="f53" fmla="+- f47 f50 0"/>
              <a:gd name="f54" fmla="+- f48 0 f51"/>
              <a:gd name="f55" fmla="+- f48 f51 0"/>
              <a:gd name="f56" fmla="*/ f48 f35 1"/>
              <a:gd name="f57" fmla="+- f52 0 f49"/>
              <a:gd name="f58" fmla="+- f53 f49 0"/>
              <a:gd name="f59" fmla="*/ f54 f35 1"/>
              <a:gd name="f60" fmla="*/ f55 f35 1"/>
              <a:gd name="f61" fmla="*/ f52 f35 1"/>
              <a:gd name="f62" fmla="*/ f53 f35 1"/>
              <a:gd name="f63" fmla="+- f57 f52 0"/>
              <a:gd name="f64" fmla="+- f53 f58 0"/>
              <a:gd name="f65" fmla="*/ f57 f35 1"/>
              <a:gd name="f66" fmla="*/ f58 f35 1"/>
              <a:gd name="f67" fmla="*/ f63 1 2"/>
              <a:gd name="f68" fmla="*/ f64 1 2"/>
              <a:gd name="f69" fmla="*/ f67 f35 1"/>
              <a:gd name="f70" fmla="*/ f6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0" y="f69"/>
              </a:cxn>
              <a:cxn ang="f31">
                <a:pos x="f60" y="f70"/>
              </a:cxn>
              <a:cxn ang="f32">
                <a:pos x="f56" y="f66"/>
              </a:cxn>
              <a:cxn ang="f33">
                <a:pos x="f59" y="f69"/>
              </a:cxn>
              <a:cxn ang="f33">
                <a:pos x="f59" y="f70"/>
              </a:cxn>
              <a:cxn ang="f34">
                <a:pos x="f56" y="f65"/>
              </a:cxn>
            </a:cxnLst>
            <a:rect l="f59" t="f65" r="f60" b="f66"/>
            <a:pathLst>
              <a:path>
                <a:moveTo>
                  <a:pt x="f59" y="f65"/>
                </a:moveTo>
                <a:lnTo>
                  <a:pt x="f60" y="f65"/>
                </a:lnTo>
                <a:lnTo>
                  <a:pt x="f60" y="f61"/>
                </a:lnTo>
                <a:lnTo>
                  <a:pt x="f59" y="f61"/>
                </a:lnTo>
                <a:close/>
                <a:moveTo>
                  <a:pt x="f59" y="f62"/>
                </a:moveTo>
                <a:lnTo>
                  <a:pt x="f60" y="f62"/>
                </a:lnTo>
                <a:lnTo>
                  <a:pt x="f60" y="f66"/>
                </a:lnTo>
                <a:lnTo>
                  <a:pt x="f59" y="f66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30 Más"/>
          <p:cNvSpPr/>
          <p:nvPr/>
        </p:nvSpPr>
        <p:spPr>
          <a:xfrm>
            <a:off x="7552733" y="3419225"/>
            <a:ext cx="720720" cy="7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min f40 f39"/>
              <a:gd name="f44" fmla="*/ f40 73490 1"/>
              <a:gd name="f45" fmla="*/ f39 73490 1"/>
              <a:gd name="f46" fmla="+- f6 f41 0"/>
              <a:gd name="f47" fmla="+- f6 f42 0"/>
              <a:gd name="f48" fmla="*/ f44 1 200000"/>
              <a:gd name="f49" fmla="*/ f45 1 200000"/>
              <a:gd name="f50" fmla="*/ f43 f7 1"/>
              <a:gd name="f51" fmla="*/ f50 1 200000"/>
              <a:gd name="f52" fmla="+- f47 0 f48"/>
              <a:gd name="f53" fmla="+- f47 f48 0"/>
              <a:gd name="f54" fmla="+- f46 0 f49"/>
              <a:gd name="f55" fmla="+- f46 f49 0"/>
              <a:gd name="f56" fmla="*/ f46 f34 1"/>
              <a:gd name="f57" fmla="*/ f47 f34 1"/>
              <a:gd name="f58" fmla="+- f47 0 f51"/>
              <a:gd name="f59" fmla="+- f47 f51 0"/>
              <a:gd name="f60" fmla="+- f46 0 f51"/>
              <a:gd name="f61" fmla="+- f46 f51 0"/>
              <a:gd name="f62" fmla="*/ f52 f34 1"/>
              <a:gd name="f63" fmla="*/ f53 f34 1"/>
              <a:gd name="f64" fmla="*/ f54 f34 1"/>
              <a:gd name="f65" fmla="*/ f55 f34 1"/>
              <a:gd name="f66" fmla="*/ f60 f34 1"/>
              <a:gd name="f67" fmla="*/ f61 f34 1"/>
              <a:gd name="f68" fmla="*/ f58 f34 1"/>
              <a:gd name="f69" fmla="*/ f59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3" y="f56"/>
              </a:cxn>
              <a:cxn ang="f31">
                <a:pos x="f57" y="f65"/>
              </a:cxn>
              <a:cxn ang="f32">
                <a:pos x="f62" y="f56"/>
              </a:cxn>
              <a:cxn ang="f33">
                <a:pos x="f57" y="f64"/>
              </a:cxn>
            </a:cxnLst>
            <a:rect l="f62" t="f66" r="f63" b="f67"/>
            <a:pathLst>
              <a:path>
                <a:moveTo>
                  <a:pt x="f62" y="f66"/>
                </a:moveTo>
                <a:lnTo>
                  <a:pt x="f68" y="f66"/>
                </a:lnTo>
                <a:lnTo>
                  <a:pt x="f68" y="f64"/>
                </a:lnTo>
                <a:lnTo>
                  <a:pt x="f69" y="f64"/>
                </a:lnTo>
                <a:lnTo>
                  <a:pt x="f69" y="f66"/>
                </a:lnTo>
                <a:lnTo>
                  <a:pt x="f63" y="f66"/>
                </a:lnTo>
                <a:lnTo>
                  <a:pt x="f63" y="f67"/>
                </a:lnTo>
                <a:lnTo>
                  <a:pt x="f69" y="f67"/>
                </a:lnTo>
                <a:lnTo>
                  <a:pt x="f69" y="f65"/>
                </a:lnTo>
                <a:lnTo>
                  <a:pt x="f68" y="f65"/>
                </a:lnTo>
                <a:lnTo>
                  <a:pt x="f68" y="f67"/>
                </a:lnTo>
                <a:lnTo>
                  <a:pt x="f62" y="f67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31 CuadroTexto"/>
          <p:cNvSpPr txBox="1"/>
          <p:nvPr/>
        </p:nvSpPr>
        <p:spPr>
          <a:xfrm>
            <a:off x="9496949" y="1187622"/>
            <a:ext cx="2952332" cy="4616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Costi industriali: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190853" y="1331640"/>
            <a:ext cx="3657865" cy="584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Repubblica del Paraguay mappa elettrico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Anno 2014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21598" y="351001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8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2276279" cy="20095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8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812883" y="1439997"/>
            <a:ext cx="14631478" cy="6034317"/>
          </a:xfrm>
        </p:spPr>
        <p:txBody>
          <a:bodyPr/>
          <a:lstStyle/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Parchi Industriali</a:t>
            </a:r>
            <a:r>
              <a:rPr lang="en-US" sz="44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storie del successo: industrie elettrointensive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Legge 60/90, Regime di Autoparti, Legge del montaggio industriale</a:t>
            </a:r>
            <a:r>
              <a:rPr lang="en-US" sz="44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tessuti, tessili, acciaio, altri</a:t>
            </a:r>
          </a:p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Industria Pesante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cantieri navali, torri di trasmissione, altri.</a:t>
            </a:r>
          </a:p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Sustituzione Energetica</a:t>
            </a:r>
            <a:r>
              <a:rPr lang="en-US" sz="44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articoli per cozione per uso domestico e industriale</a:t>
            </a:r>
            <a:r>
              <a:rPr lang="en-US" sz="44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4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4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Regime dell'assemblea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56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441441" y="2722680"/>
            <a:ext cx="7213317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</a:t>
            </a:r>
          </a:p>
        </p:txBody>
      </p:sp>
      <p:sp>
        <p:nvSpPr>
          <p:cNvPr id="4" name="Text Box 3"/>
          <p:cNvSpPr/>
          <p:nvPr/>
        </p:nvSpPr>
        <p:spPr>
          <a:xfrm>
            <a:off x="4049639" y="3879003"/>
            <a:ext cx="5022360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Accesso Preferenziale a mercati importanti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6" y="356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2015995" y="4176000"/>
            <a:ext cx="7668716" cy="585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50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Un paese di opportunitá</a:t>
            </a:r>
          </a:p>
        </p:txBody>
      </p:sp>
      <p:sp>
        <p:nvSpPr>
          <p:cNvPr id="4" name="Text Box 3"/>
          <p:cNvSpPr/>
          <p:nvPr/>
        </p:nvSpPr>
        <p:spPr>
          <a:xfrm>
            <a:off x="1864077" y="2195638"/>
            <a:ext cx="6391079" cy="8697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0000" b="1" i="0" u="none" strike="noStrike" kern="1200" cap="none" spc="0" baseline="0">
                <a:solidFill>
                  <a:srgbClr val="00C09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PARAGUAY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136803" y="1080720"/>
            <a:ext cx="6407996" cy="493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-36356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3088084" y="457200"/>
            <a:ext cx="5179682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80808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Accesso ai Mercati</a:t>
            </a:r>
          </a:p>
        </p:txBody>
      </p:sp>
      <p:pic>
        <p:nvPicPr>
          <p:cNvPr id="4" name="Picture 5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-8284" y="1527121"/>
            <a:ext cx="4088876" cy="441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392436" y="1475640"/>
            <a:ext cx="3023637" cy="201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/>
          <p:cNvSpPr/>
          <p:nvPr/>
        </p:nvSpPr>
        <p:spPr>
          <a:xfrm>
            <a:off x="13529517" y="1763639"/>
            <a:ext cx="2376004" cy="4173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2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ＭＳ Ｐゴシック" pitchFamily="1"/>
                <a:cs typeface="Mangal" pitchFamily="2"/>
              </a:rPr>
              <a:t>Accesso a importanti mercati  tramite processi industriali e catene di valore in Paraguay</a:t>
            </a:r>
          </a:p>
        </p:txBody>
      </p:sp>
      <p:sp>
        <p:nvSpPr>
          <p:cNvPr id="7" name="Text Box 4"/>
          <p:cNvSpPr/>
          <p:nvPr/>
        </p:nvSpPr>
        <p:spPr>
          <a:xfrm>
            <a:off x="5464801" y="3924001"/>
            <a:ext cx="2735637" cy="20771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ＭＳ Ｐゴシック" pitchFamily="1"/>
                <a:cs typeface="Mangal" pitchFamily="2"/>
              </a:rPr>
              <a:t>Dall'anno 2014 Paraguay sará l'unico paese del MERCOSUR con accesso preferenziale all' Unione Europea - GSP+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3672358" y="4284000"/>
            <a:ext cx="999722" cy="79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9568802" y="1187641"/>
            <a:ext cx="2952003" cy="211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9784802" y="3924001"/>
            <a:ext cx="2466722" cy="18568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1 CuadroTexto"/>
          <p:cNvSpPr/>
          <p:nvPr/>
        </p:nvSpPr>
        <p:spPr>
          <a:xfrm>
            <a:off x="10085402" y="5795997"/>
            <a:ext cx="1916637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Federación Rusa</a:t>
            </a:r>
          </a:p>
        </p:txBody>
      </p:sp>
      <p:sp>
        <p:nvSpPr>
          <p:cNvPr id="12" name="14 Igual que"/>
          <p:cNvSpPr/>
          <p:nvPr/>
        </p:nvSpPr>
        <p:spPr>
          <a:xfrm>
            <a:off x="12881326" y="3347097"/>
            <a:ext cx="504821" cy="5048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val 1176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0 f8 1"/>
              <a:gd name="f46" fmla="*/ f41 73490 1"/>
              <a:gd name="f47" fmla="+- f6 f42 0"/>
              <a:gd name="f48" fmla="+- f6 f43 0"/>
              <a:gd name="f49" fmla="*/ f44 1 100000"/>
              <a:gd name="f50" fmla="*/ f45 1 200000"/>
              <a:gd name="f51" fmla="*/ f46 1 200000"/>
              <a:gd name="f52" fmla="+- f47 0 f50"/>
              <a:gd name="f53" fmla="+- f47 f50 0"/>
              <a:gd name="f54" fmla="+- f48 0 f51"/>
              <a:gd name="f55" fmla="+- f48 f51 0"/>
              <a:gd name="f56" fmla="*/ f48 f35 1"/>
              <a:gd name="f57" fmla="+- f52 0 f49"/>
              <a:gd name="f58" fmla="+- f53 f49 0"/>
              <a:gd name="f59" fmla="*/ f54 f35 1"/>
              <a:gd name="f60" fmla="*/ f55 f35 1"/>
              <a:gd name="f61" fmla="*/ f52 f35 1"/>
              <a:gd name="f62" fmla="*/ f53 f35 1"/>
              <a:gd name="f63" fmla="+- f57 f52 0"/>
              <a:gd name="f64" fmla="+- f53 f58 0"/>
              <a:gd name="f65" fmla="*/ f57 f35 1"/>
              <a:gd name="f66" fmla="*/ f58 f35 1"/>
              <a:gd name="f67" fmla="*/ f63 1 2"/>
              <a:gd name="f68" fmla="*/ f64 1 2"/>
              <a:gd name="f69" fmla="*/ f67 f35 1"/>
              <a:gd name="f70" fmla="*/ f6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0" y="f69"/>
              </a:cxn>
              <a:cxn ang="f31">
                <a:pos x="f60" y="f70"/>
              </a:cxn>
              <a:cxn ang="f32">
                <a:pos x="f56" y="f66"/>
              </a:cxn>
              <a:cxn ang="f33">
                <a:pos x="f59" y="f69"/>
              </a:cxn>
              <a:cxn ang="f33">
                <a:pos x="f59" y="f70"/>
              </a:cxn>
              <a:cxn ang="f34">
                <a:pos x="f56" y="f65"/>
              </a:cxn>
            </a:cxnLst>
            <a:rect l="f59" t="f65" r="f60" b="f66"/>
            <a:pathLst>
              <a:path>
                <a:moveTo>
                  <a:pt x="f59" y="f65"/>
                </a:moveTo>
                <a:lnTo>
                  <a:pt x="f60" y="f65"/>
                </a:lnTo>
                <a:lnTo>
                  <a:pt x="f60" y="f61"/>
                </a:lnTo>
                <a:lnTo>
                  <a:pt x="f59" y="f61"/>
                </a:lnTo>
                <a:close/>
                <a:moveTo>
                  <a:pt x="f59" y="f62"/>
                </a:moveTo>
                <a:lnTo>
                  <a:pt x="f60" y="f62"/>
                </a:lnTo>
                <a:lnTo>
                  <a:pt x="f60" y="f66"/>
                </a:lnTo>
                <a:lnTo>
                  <a:pt x="f59" y="f66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15 Más"/>
          <p:cNvSpPr/>
          <p:nvPr/>
        </p:nvSpPr>
        <p:spPr>
          <a:xfrm>
            <a:off x="4455743" y="3275207"/>
            <a:ext cx="720720" cy="7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min f40 f39"/>
              <a:gd name="f44" fmla="*/ f40 73490 1"/>
              <a:gd name="f45" fmla="*/ f39 73490 1"/>
              <a:gd name="f46" fmla="+- f6 f41 0"/>
              <a:gd name="f47" fmla="+- f6 f42 0"/>
              <a:gd name="f48" fmla="*/ f44 1 200000"/>
              <a:gd name="f49" fmla="*/ f45 1 200000"/>
              <a:gd name="f50" fmla="*/ f43 f7 1"/>
              <a:gd name="f51" fmla="*/ f50 1 200000"/>
              <a:gd name="f52" fmla="+- f47 0 f48"/>
              <a:gd name="f53" fmla="+- f47 f48 0"/>
              <a:gd name="f54" fmla="+- f46 0 f49"/>
              <a:gd name="f55" fmla="+- f46 f49 0"/>
              <a:gd name="f56" fmla="*/ f46 f34 1"/>
              <a:gd name="f57" fmla="*/ f47 f34 1"/>
              <a:gd name="f58" fmla="+- f47 0 f51"/>
              <a:gd name="f59" fmla="+- f47 f51 0"/>
              <a:gd name="f60" fmla="+- f46 0 f51"/>
              <a:gd name="f61" fmla="+- f46 f51 0"/>
              <a:gd name="f62" fmla="*/ f52 f34 1"/>
              <a:gd name="f63" fmla="*/ f53 f34 1"/>
              <a:gd name="f64" fmla="*/ f54 f34 1"/>
              <a:gd name="f65" fmla="*/ f55 f34 1"/>
              <a:gd name="f66" fmla="*/ f60 f34 1"/>
              <a:gd name="f67" fmla="*/ f61 f34 1"/>
              <a:gd name="f68" fmla="*/ f58 f34 1"/>
              <a:gd name="f69" fmla="*/ f59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3" y="f56"/>
              </a:cxn>
              <a:cxn ang="f31">
                <a:pos x="f57" y="f65"/>
              </a:cxn>
              <a:cxn ang="f32">
                <a:pos x="f62" y="f56"/>
              </a:cxn>
              <a:cxn ang="f33">
                <a:pos x="f57" y="f64"/>
              </a:cxn>
            </a:cxnLst>
            <a:rect l="f62" t="f66" r="f63" b="f67"/>
            <a:pathLst>
              <a:path>
                <a:moveTo>
                  <a:pt x="f62" y="f66"/>
                </a:moveTo>
                <a:lnTo>
                  <a:pt x="f68" y="f66"/>
                </a:lnTo>
                <a:lnTo>
                  <a:pt x="f68" y="f64"/>
                </a:lnTo>
                <a:lnTo>
                  <a:pt x="f69" y="f64"/>
                </a:lnTo>
                <a:lnTo>
                  <a:pt x="f69" y="f66"/>
                </a:lnTo>
                <a:lnTo>
                  <a:pt x="f63" y="f66"/>
                </a:lnTo>
                <a:lnTo>
                  <a:pt x="f63" y="f67"/>
                </a:lnTo>
                <a:lnTo>
                  <a:pt x="f69" y="f67"/>
                </a:lnTo>
                <a:lnTo>
                  <a:pt x="f69" y="f65"/>
                </a:lnTo>
                <a:lnTo>
                  <a:pt x="f68" y="f65"/>
                </a:lnTo>
                <a:lnTo>
                  <a:pt x="f68" y="f67"/>
                </a:lnTo>
                <a:lnTo>
                  <a:pt x="f62" y="f67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16 Más"/>
          <p:cNvSpPr/>
          <p:nvPr/>
        </p:nvSpPr>
        <p:spPr>
          <a:xfrm>
            <a:off x="8560201" y="3275207"/>
            <a:ext cx="720720" cy="7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min f40 f39"/>
              <a:gd name="f44" fmla="*/ f40 73490 1"/>
              <a:gd name="f45" fmla="*/ f39 73490 1"/>
              <a:gd name="f46" fmla="+- f6 f41 0"/>
              <a:gd name="f47" fmla="+- f6 f42 0"/>
              <a:gd name="f48" fmla="*/ f44 1 200000"/>
              <a:gd name="f49" fmla="*/ f45 1 200000"/>
              <a:gd name="f50" fmla="*/ f43 f7 1"/>
              <a:gd name="f51" fmla="*/ f50 1 200000"/>
              <a:gd name="f52" fmla="+- f47 0 f48"/>
              <a:gd name="f53" fmla="+- f47 f48 0"/>
              <a:gd name="f54" fmla="+- f46 0 f49"/>
              <a:gd name="f55" fmla="+- f46 f49 0"/>
              <a:gd name="f56" fmla="*/ f46 f34 1"/>
              <a:gd name="f57" fmla="*/ f47 f34 1"/>
              <a:gd name="f58" fmla="+- f47 0 f51"/>
              <a:gd name="f59" fmla="+- f47 f51 0"/>
              <a:gd name="f60" fmla="+- f46 0 f51"/>
              <a:gd name="f61" fmla="+- f46 f51 0"/>
              <a:gd name="f62" fmla="*/ f52 f34 1"/>
              <a:gd name="f63" fmla="*/ f53 f34 1"/>
              <a:gd name="f64" fmla="*/ f54 f34 1"/>
              <a:gd name="f65" fmla="*/ f55 f34 1"/>
              <a:gd name="f66" fmla="*/ f60 f34 1"/>
              <a:gd name="f67" fmla="*/ f61 f34 1"/>
              <a:gd name="f68" fmla="*/ f58 f34 1"/>
              <a:gd name="f69" fmla="*/ f59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3" y="f56"/>
              </a:cxn>
              <a:cxn ang="f31">
                <a:pos x="f57" y="f65"/>
              </a:cxn>
              <a:cxn ang="f32">
                <a:pos x="f62" y="f56"/>
              </a:cxn>
              <a:cxn ang="f33">
                <a:pos x="f57" y="f64"/>
              </a:cxn>
            </a:cxnLst>
            <a:rect l="f62" t="f66" r="f63" b="f67"/>
            <a:pathLst>
              <a:path>
                <a:moveTo>
                  <a:pt x="f62" y="f66"/>
                </a:moveTo>
                <a:lnTo>
                  <a:pt x="f68" y="f66"/>
                </a:lnTo>
                <a:lnTo>
                  <a:pt x="f68" y="f64"/>
                </a:lnTo>
                <a:lnTo>
                  <a:pt x="f69" y="f64"/>
                </a:lnTo>
                <a:lnTo>
                  <a:pt x="f69" y="f66"/>
                </a:lnTo>
                <a:lnTo>
                  <a:pt x="f63" y="f66"/>
                </a:lnTo>
                <a:lnTo>
                  <a:pt x="f63" y="f67"/>
                </a:lnTo>
                <a:lnTo>
                  <a:pt x="f69" y="f67"/>
                </a:lnTo>
                <a:lnTo>
                  <a:pt x="f69" y="f65"/>
                </a:lnTo>
                <a:lnTo>
                  <a:pt x="f68" y="f65"/>
                </a:lnTo>
                <a:lnTo>
                  <a:pt x="f68" y="f67"/>
                </a:lnTo>
                <a:lnTo>
                  <a:pt x="f62" y="f67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5643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Rectángulo"/>
          <p:cNvSpPr/>
          <p:nvPr/>
        </p:nvSpPr>
        <p:spPr>
          <a:xfrm>
            <a:off x="928079" y="2555638"/>
            <a:ext cx="7848359" cy="1599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544324" marR="0" lvl="0" indent="-543958" algn="just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4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544324" marR="0" lvl="0" indent="-543958" algn="just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4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08080" y="251642"/>
            <a:ext cx="2880003" cy="14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76843" y="2195638"/>
            <a:ext cx="7189918" cy="48963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6 Título"/>
          <p:cNvSpPr txBox="1">
            <a:spLocks noGrp="1"/>
          </p:cNvSpPr>
          <p:nvPr>
            <p:ph type="title" idx="4294967295"/>
          </p:nvPr>
        </p:nvSpPr>
        <p:spPr>
          <a:xfrm>
            <a:off x="2872075" y="251642"/>
            <a:ext cx="12546720" cy="1501563"/>
          </a:xfrm>
        </p:spPr>
        <p:txBody>
          <a:bodyPr/>
          <a:lstStyle/>
          <a:p>
            <a:pPr lvl="0">
              <a:buNone/>
            </a:pPr>
            <a:r>
              <a:rPr lang="en-GB" sz="4800">
                <a:solidFill>
                  <a:srgbClr val="606060"/>
                </a:solidFill>
              </a:rPr>
              <a:t>MERCOSUR</a:t>
            </a:r>
            <a:br>
              <a:rPr lang="en-GB" sz="4800">
                <a:solidFill>
                  <a:srgbClr val="606060"/>
                </a:solidFill>
              </a:rPr>
            </a:br>
            <a:r>
              <a:rPr lang="en-GB" sz="2000">
                <a:solidFill>
                  <a:srgbClr val="606060"/>
                </a:solidFill>
              </a:rPr>
              <a:t>PARAGUAY, Brasile, Argentina, Uruguay, Venezuela, Bolivia*e</a:t>
            </a:r>
            <a:br>
              <a:rPr lang="en-GB" sz="2000">
                <a:solidFill>
                  <a:srgbClr val="606060"/>
                </a:solidFill>
              </a:rPr>
            </a:br>
            <a:r>
              <a:rPr lang="en-GB" sz="2000">
                <a:solidFill>
                  <a:srgbClr val="606060"/>
                </a:solidFill>
              </a:rPr>
              <a:t> Chile, Colombia, Peru, Ecuador, Guyana e Surinam come paesi associati</a:t>
            </a:r>
          </a:p>
        </p:txBody>
      </p:sp>
      <p:sp>
        <p:nvSpPr>
          <p:cNvPr id="7" name="7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7696797" y="2123639"/>
            <a:ext cx="8064358" cy="5112355"/>
          </a:xfrm>
        </p:spPr>
        <p:txBody>
          <a:bodyPr/>
          <a:lstStyle/>
          <a:p>
            <a:pPr marL="95399" lvl="0" indent="-95042">
              <a:spcAft>
                <a:spcPts val="1710"/>
              </a:spcAft>
              <a:buNone/>
              <a:tabLst>
                <a:tab pos="190798" algn="l"/>
              </a:tabLst>
            </a:pPr>
            <a:r>
              <a:rPr lang="it-IT" sz="4800">
                <a:solidFill>
                  <a:srgbClr val="000000"/>
                </a:solidFill>
                <a:latin typeface="Calibri" pitchFamily="18"/>
                <a:ea typeface="Microsoft YaHei" pitchFamily="2"/>
              </a:rPr>
              <a:t>Vantaggi Comparativi previsti dal “Regime di Origine”(40% di componente nazionale e 60% di componenti importati Extra Zona richiesti in un prodotto).</a:t>
            </a:r>
          </a:p>
          <a:p>
            <a:pPr marL="343082" lvl="0" indent="-342717">
              <a:spcAft>
                <a:spcPts val="1710"/>
              </a:spcAft>
              <a:buNone/>
              <a:tabLst>
                <a:tab pos="438481" algn="l"/>
              </a:tabLst>
            </a:pPr>
            <a:endParaRPr lang="it-IT" sz="4400">
              <a:latin typeface="Arial" pitchFamily="18"/>
              <a:ea typeface="Microsoft YaHei" pitchFamily="2"/>
            </a:endParaRPr>
          </a:p>
        </p:txBody>
      </p:sp>
      <p:sp>
        <p:nvSpPr>
          <p:cNvPr id="8" name="Text Box 12"/>
          <p:cNvSpPr/>
          <p:nvPr/>
        </p:nvSpPr>
        <p:spPr>
          <a:xfrm>
            <a:off x="1792077" y="2051639"/>
            <a:ext cx="5040355" cy="348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Contenuto Nazionale (MERCOSUR)%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08080" y="251642"/>
            <a:ext cx="2880003" cy="1511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CuadroTexto"/>
          <p:cNvSpPr/>
          <p:nvPr/>
        </p:nvSpPr>
        <p:spPr>
          <a:xfrm>
            <a:off x="896761" y="1758958"/>
            <a:ext cx="1538642" cy="288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Federación Rusa</a:t>
            </a:r>
          </a:p>
        </p:txBody>
      </p:sp>
      <p:sp>
        <p:nvSpPr>
          <p:cNvPr id="5" name="5 Título"/>
          <p:cNvSpPr txBox="1">
            <a:spLocks noGrp="1"/>
          </p:cNvSpPr>
          <p:nvPr>
            <p:ph type="title" idx="4294967295"/>
          </p:nvPr>
        </p:nvSpPr>
        <p:spPr>
          <a:xfrm>
            <a:off x="3088084" y="251642"/>
            <a:ext cx="12330720" cy="1501563"/>
          </a:xfrm>
        </p:spPr>
        <p:txBody>
          <a:bodyPr/>
          <a:lstStyle/>
          <a:p>
            <a:pPr lvl="0">
              <a:buNone/>
            </a:pPr>
            <a:r>
              <a:rPr lang="en-GB">
                <a:solidFill>
                  <a:srgbClr val="606060"/>
                </a:solidFill>
              </a:rPr>
              <a:t>Federazione Russa</a:t>
            </a:r>
            <a:br>
              <a:rPr lang="en-GB">
                <a:solidFill>
                  <a:srgbClr val="606060"/>
                </a:solidFill>
              </a:rPr>
            </a:br>
            <a:r>
              <a:rPr lang="en-GB" sz="4000">
                <a:solidFill>
                  <a:srgbClr val="606060"/>
                </a:solidFill>
              </a:rPr>
              <a:t>Sistema Generalizzato di Preferenze</a:t>
            </a:r>
            <a:br>
              <a:rPr lang="en-GB" sz="4000">
                <a:solidFill>
                  <a:srgbClr val="606060"/>
                </a:solidFill>
              </a:rPr>
            </a:br>
            <a:endParaRPr lang="en-GB" sz="4000">
              <a:solidFill>
                <a:srgbClr val="606060"/>
              </a:solidFill>
            </a:endParaRPr>
          </a:p>
        </p:txBody>
      </p:sp>
      <p:sp>
        <p:nvSpPr>
          <p:cNvPr id="6" name="6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812883" y="2139842"/>
            <a:ext cx="14588282" cy="5023795"/>
          </a:xfrm>
        </p:spPr>
        <p:txBody>
          <a:bodyPr/>
          <a:lstStyle/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>
                <a:solidFill>
                  <a:srgbClr val="000000"/>
                </a:solidFill>
                <a:latin typeface="Calibri" pitchFamily="18"/>
                <a:ea typeface="Microsoft YaHei" pitchFamily="2"/>
              </a:rPr>
              <a:t>Federazione Russa: acceso prefenziale di 407 miloni di tonnellate di carne congelata e 400 miloni di tonnellate di carne di maiale.</a:t>
            </a:r>
          </a:p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>
                <a:solidFill>
                  <a:srgbClr val="000000"/>
                </a:solidFill>
                <a:latin typeface="Calibri" pitchFamily="18"/>
                <a:ea typeface="Microsoft YaHei" pitchFamily="2"/>
              </a:rPr>
              <a:t>Esenzione tariffaria prevista dai paesi sviluppati (Australia, Bulgaria, Canada, Unione Europea, Stati Uniti, Federazione Russa, Ungheria, Giappone, Norvegia, Nuova Zelanda, Polonia, Repubblica Ceca, Slovacchia, Svizzera e Turchia).</a:t>
            </a:r>
          </a:p>
          <a:p>
            <a:pPr marL="343082" lvl="0" indent="-342717">
              <a:spcAft>
                <a:spcPts val="1710"/>
              </a:spcAft>
              <a:buNone/>
            </a:pPr>
            <a:endParaRPr lang="it-IT" sz="4000">
              <a:latin typeface="Arial" pitchFamily="18"/>
              <a:ea typeface="Microsoft YaHe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6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08080" y="179643"/>
            <a:ext cx="2880003" cy="1511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 noGrp="1"/>
          </p:cNvSpPr>
          <p:nvPr>
            <p:ph type="title" idx="4294967295"/>
          </p:nvPr>
        </p:nvSpPr>
        <p:spPr>
          <a:xfrm>
            <a:off x="3088084" y="189719"/>
            <a:ext cx="12889080" cy="1501563"/>
          </a:xfrm>
        </p:spPr>
        <p:txBody>
          <a:bodyPr/>
          <a:lstStyle/>
          <a:p>
            <a:pPr lvl="0">
              <a:buNone/>
              <a:tabLst>
                <a:tab pos="0" algn="l"/>
                <a:tab pos="457200" algn="l"/>
                <a:tab pos="914400" algn="l"/>
                <a:tab pos="1371600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277" algn="l"/>
                <a:tab pos="5028477" algn="l"/>
                <a:tab pos="5485677" algn="l"/>
                <a:tab pos="5942877" algn="l"/>
                <a:tab pos="6400077" algn="l"/>
                <a:tab pos="6857277" algn="l"/>
                <a:tab pos="7314477" algn="l"/>
                <a:tab pos="7771321" algn="l"/>
                <a:tab pos="8228521" algn="l"/>
                <a:tab pos="8685721" algn="l"/>
                <a:tab pos="9142921" algn="l"/>
              </a:tabLst>
            </a:pPr>
            <a:r>
              <a:rPr lang="en-GB" sz="4400">
                <a:solidFill>
                  <a:srgbClr val="666666"/>
                </a:solidFill>
              </a:rPr>
              <a:t>Associaziona Latinoamericana di Indegrazione - ALADI </a:t>
            </a:r>
            <a:br>
              <a:rPr lang="en-GB" sz="4400">
                <a:solidFill>
                  <a:srgbClr val="666666"/>
                </a:solidFill>
              </a:rPr>
            </a:br>
            <a:r>
              <a:rPr lang="en-GB" sz="2400">
                <a:solidFill>
                  <a:srgbClr val="666666"/>
                </a:solidFill>
              </a:rPr>
              <a:t>Argentina, Bolivia, Brasile, Cile, Colombia, Cuba, Ecuador, Mexico, Panamá, </a:t>
            </a:r>
            <a:br>
              <a:rPr lang="en-GB" sz="2400">
                <a:solidFill>
                  <a:srgbClr val="666666"/>
                </a:solidFill>
              </a:rPr>
            </a:br>
            <a:r>
              <a:rPr lang="en-GB" sz="2400">
                <a:solidFill>
                  <a:srgbClr val="666666"/>
                </a:solidFill>
              </a:rPr>
              <a:t>Paraguay, Peru, Uruguay and Venezuela</a:t>
            </a:r>
          </a:p>
        </p:txBody>
      </p:sp>
      <p:sp>
        <p:nvSpPr>
          <p:cNvPr id="5" name="5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747723" y="2304004"/>
            <a:ext cx="14228283" cy="5096161"/>
          </a:xfrm>
        </p:spPr>
        <p:txBody>
          <a:bodyPr/>
          <a:lstStyle/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800">
                <a:solidFill>
                  <a:srgbClr val="000000"/>
                </a:solidFill>
                <a:latin typeface="Calibri" pitchFamily="18"/>
                <a:ea typeface="Microsoft YaHei" pitchFamily="2"/>
              </a:rPr>
              <a:t>Esenzione tariffaria per circa il 90% del commercio regionale.</a:t>
            </a:r>
          </a:p>
          <a:p>
            <a:pPr marL="544324" lvl="0" indent="-543958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lang="it-IT" sz="4800">
              <a:solidFill>
                <a:srgbClr val="000000"/>
              </a:solidFill>
              <a:latin typeface="Calibri" pitchFamily="18"/>
              <a:ea typeface="Microsoft YaHei" pitchFamily="2"/>
            </a:endParaRPr>
          </a:p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Esenzione tariffaria: Cile 2014, 2014 Bolivia, Ecuador, Colombia e Venezuela 2018, Peru 2019.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Rectángulo"/>
          <p:cNvSpPr/>
          <p:nvPr/>
        </p:nvSpPr>
        <p:spPr>
          <a:xfrm>
            <a:off x="928079" y="827641"/>
            <a:ext cx="14473077" cy="1197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277" algn="l"/>
                <a:tab pos="5028477" algn="l"/>
                <a:tab pos="5485677" algn="l"/>
                <a:tab pos="5942877" algn="l"/>
                <a:tab pos="6400077" algn="l"/>
                <a:tab pos="6857277" algn="l"/>
                <a:tab pos="7314477" algn="l"/>
                <a:tab pos="7771321" algn="l"/>
                <a:tab pos="8228521" algn="l"/>
                <a:tab pos="8685721" algn="l"/>
                <a:tab pos="914292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3900" b="0" i="0" u="none" strike="noStrike" kern="1200" cap="none" spc="0" baseline="0">
              <a:solidFill>
                <a:srgbClr val="60606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443" algn="l"/>
                <a:tab pos="2285643" algn="l"/>
                <a:tab pos="2742843" algn="l"/>
                <a:tab pos="3200043" algn="l"/>
                <a:tab pos="3657243" algn="l"/>
                <a:tab pos="4114443" algn="l"/>
                <a:tab pos="4571277" algn="l"/>
                <a:tab pos="5028477" algn="l"/>
                <a:tab pos="5485677" algn="l"/>
                <a:tab pos="5942877" algn="l"/>
                <a:tab pos="6400077" algn="l"/>
                <a:tab pos="6857277" algn="l"/>
                <a:tab pos="7314477" algn="l"/>
                <a:tab pos="7771321" algn="l"/>
                <a:tab pos="8228521" algn="l"/>
                <a:tab pos="8685721" algn="l"/>
                <a:tab pos="914292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3900" b="0" i="0" u="none" strike="noStrike" kern="1200" cap="none" spc="0" baseline="0">
              <a:solidFill>
                <a:srgbClr val="60606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08080" y="251642"/>
            <a:ext cx="2880003" cy="143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3088084" y="251642"/>
            <a:ext cx="12330720" cy="1501563"/>
          </a:xfrm>
        </p:spPr>
        <p:txBody>
          <a:bodyPr/>
          <a:lstStyle/>
          <a:p>
            <a:pPr lvl="0">
              <a:buNone/>
            </a:pPr>
            <a:r>
              <a:rPr lang="en-GB">
                <a:solidFill>
                  <a:srgbClr val="606060"/>
                </a:solidFill>
              </a:rPr>
              <a:t>Unione Europea – UE</a:t>
            </a:r>
            <a:br>
              <a:rPr lang="en-GB">
                <a:solidFill>
                  <a:srgbClr val="606060"/>
                </a:solidFill>
              </a:rPr>
            </a:br>
            <a:r>
              <a:rPr lang="en-GB" sz="5400">
                <a:solidFill>
                  <a:srgbClr val="606060"/>
                </a:solidFill>
              </a:rPr>
              <a:t> </a:t>
            </a:r>
            <a:r>
              <a:rPr lang="en-GB" sz="4000">
                <a:solidFill>
                  <a:srgbClr val="606060"/>
                </a:solidFill>
              </a:rPr>
              <a:t>Sistema Generalizzato di Prefenze – SGP+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568080" y="1979639"/>
            <a:ext cx="14851081" cy="5096161"/>
          </a:xfrm>
        </p:spPr>
        <p:txBody>
          <a:bodyPr/>
          <a:lstStyle/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>
                <a:solidFill>
                  <a:srgbClr val="000000"/>
                </a:solidFill>
                <a:latin typeface="Calibri" pitchFamily="18"/>
                <a:ea typeface="Microsoft YaHei" pitchFamily="2"/>
              </a:rPr>
              <a:t>Esenzione concessa SPG + tariffa per l'esportazione nell'Unione europea (28 paesi) per più di 6.000 prodotti.</a:t>
            </a:r>
          </a:p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endParaRPr lang="it-IT" sz="4400">
              <a:solidFill>
                <a:srgbClr val="000000"/>
              </a:solidFill>
              <a:latin typeface="Calibri" pitchFamily="18"/>
              <a:ea typeface="Microsoft YaHei" pitchFamily="2"/>
            </a:endParaRPr>
          </a:p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>
                <a:solidFill>
                  <a:srgbClr val="000000"/>
                </a:solidFill>
                <a:latin typeface="Calibri" pitchFamily="18"/>
                <a:ea typeface="Microsoft YaHei" pitchFamily="2"/>
              </a:rPr>
              <a:t>Alcuni prodotti inclusi nel SPG +: succhi di frutta naturali, verdure, tabacco, legno, oli vegetali, cuoio, prodotti tessili.</a:t>
            </a:r>
          </a:p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endParaRPr lang="it-IT" sz="4400">
              <a:solidFill>
                <a:srgbClr val="000000"/>
              </a:solidFill>
              <a:latin typeface="Calibri" pitchFamily="18"/>
              <a:ea typeface="Microsoft YaHei" pitchFamily="2"/>
            </a:endParaRPr>
          </a:p>
          <a:p>
            <a:pPr marL="0" lvl="0" indent="0" algn="just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400">
                <a:solidFill>
                  <a:srgbClr val="000000"/>
                </a:solidFill>
                <a:latin typeface="Calibri" pitchFamily="18"/>
                <a:ea typeface="Microsoft YaHei" pitchFamily="2"/>
              </a:rPr>
              <a:t>SPG + si estende fino al 2024 per il Paraguay.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8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-8284" y="0"/>
            <a:ext cx="2276279" cy="20095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8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812883" y="1835639"/>
            <a:ext cx="14631478" cy="5602318"/>
          </a:xfrm>
        </p:spPr>
        <p:txBody>
          <a:bodyPr/>
          <a:lstStyle/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0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Imprese multinazionali approfittano  delle preferenze concesse dal SPG + e le preferenze per l'accesso alla UE e  altri mercati </a:t>
            </a:r>
            <a:r>
              <a:rPr lang="en-US" sz="4000" dirty="0" smtClean="0">
                <a:solidFill>
                  <a:schemeClr val="tx1"/>
                </a:solidFill>
                <a:sym typeface="Symbol" pitchFamily="18" charset="2"/>
              </a:rPr>
              <a:t> </a:t>
            </a:r>
            <a:r>
              <a:rPr lang="it-IT" sz="40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oli </a:t>
            </a:r>
            <a:r>
              <a:rPr lang="it-IT" sz="40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vegetali industriali, carta, alimenti, ed altri.</a:t>
            </a:r>
          </a:p>
          <a:p>
            <a:pPr marL="343082" lvl="0" indent="-342717">
              <a:spcAft>
                <a:spcPts val="1710"/>
              </a:spcAft>
              <a:buNone/>
            </a:pPr>
            <a:endParaRPr lang="it-IT" sz="4000" dirty="0">
              <a:solidFill>
                <a:srgbClr val="000000"/>
              </a:solidFill>
              <a:latin typeface="Arial" pitchFamily="18"/>
              <a:ea typeface="Microsoft YaHei" pitchFamily="2"/>
            </a:endParaRPr>
          </a:p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0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Imprese multinazionali approfittando di preferenze di costi e il Regime di Origine per produrre in Paraguay ed esportare ad altri mercati del Mercosur.</a:t>
            </a:r>
            <a:r>
              <a:rPr lang="en-US" sz="40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0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0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tessili, materie plastiche, metallurgico, tessuti, acciaio, altri.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441441" y="2722680"/>
            <a:ext cx="7213317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</a:t>
            </a:r>
          </a:p>
        </p:txBody>
      </p:sp>
      <p:sp>
        <p:nvSpPr>
          <p:cNvPr id="4" name="Text Box 3"/>
          <p:cNvSpPr/>
          <p:nvPr/>
        </p:nvSpPr>
        <p:spPr>
          <a:xfrm>
            <a:off x="1665360" y="3905283"/>
            <a:ext cx="5022360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Regime fiscale competitivo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964119" y="457200"/>
            <a:ext cx="4330442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8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Regime Tributario</a:t>
            </a:r>
          </a:p>
        </p:txBody>
      </p:sp>
      <p:sp>
        <p:nvSpPr>
          <p:cNvPr id="4" name="Text Box 86"/>
          <p:cNvSpPr/>
          <p:nvPr/>
        </p:nvSpPr>
        <p:spPr>
          <a:xfrm>
            <a:off x="12187443" y="1425238"/>
            <a:ext cx="3429722" cy="4969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57" algn="l"/>
                <a:tab pos="10134715" algn="l"/>
                <a:tab pos="10858682" algn="l"/>
                <a:tab pos="1158228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Paraguay possiede il sistema fiscale e le agevolazioni fiscali  più competitiva della Regione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7355159" y="5050075"/>
            <a:ext cx="3543117" cy="1211040"/>
            <a:chOff x="7355159" y="5050075"/>
            <a:chExt cx="3543117" cy="1211040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355159" y="5050075"/>
              <a:ext cx="3543117" cy="1211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5"/>
            <p:cNvSpPr/>
            <p:nvPr/>
          </p:nvSpPr>
          <p:spPr>
            <a:xfrm>
              <a:off x="7432197" y="5213515"/>
              <a:ext cx="3288959" cy="872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0" compatLnSpc="0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Ricavi: tasse applicate ai dividendi e utilitá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(per gli investimenti oltre US $ 5 mill., per un periodo di 10 anni)</a:t>
              </a: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10548362" y="5003999"/>
            <a:ext cx="1237320" cy="1318683"/>
            <a:chOff x="10548362" y="5003999"/>
            <a:chExt cx="1237320" cy="1318683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0548362" y="5003999"/>
              <a:ext cx="1237320" cy="1318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8"/>
            <p:cNvSpPr/>
            <p:nvPr/>
          </p:nvSpPr>
          <p:spPr>
            <a:xfrm>
              <a:off x="10772637" y="5221443"/>
              <a:ext cx="792364" cy="83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1" compatLnSpc="0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Microsoft YaHei" pitchFamily="2"/>
                  <a:cs typeface="Mangal" pitchFamily="2"/>
                </a:rPr>
                <a:t>0%</a:t>
              </a: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7355159" y="3849843"/>
            <a:ext cx="3421081" cy="1191956"/>
            <a:chOff x="7355159" y="3849843"/>
            <a:chExt cx="3421081" cy="1191956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355159" y="3849843"/>
              <a:ext cx="3421081" cy="1191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11"/>
            <p:cNvSpPr/>
            <p:nvPr/>
          </p:nvSpPr>
          <p:spPr>
            <a:xfrm>
              <a:off x="7432197" y="3983044"/>
              <a:ext cx="3272756" cy="872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0" compatLnSpc="0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3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Debito: Tassa sulle rimesse e prestazioni a titolo di capitale, interessi e commissioni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3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(Per gli investimenti di oltre 5 milioni di US $.)</a:t>
              </a: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0536475" y="3780001"/>
            <a:ext cx="1264322" cy="1325157"/>
            <a:chOff x="10536475" y="3780001"/>
            <a:chExt cx="1264322" cy="1325157"/>
          </a:xfrm>
        </p:grpSpPr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7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0536475" y="3780001"/>
              <a:ext cx="1264322" cy="132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14"/>
            <p:cNvSpPr/>
            <p:nvPr/>
          </p:nvSpPr>
          <p:spPr>
            <a:xfrm>
              <a:off x="10765075" y="3995644"/>
              <a:ext cx="811438" cy="839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1" compatLnSpc="0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Microsoft YaHei" pitchFamily="2"/>
                  <a:cs typeface="Mangal" pitchFamily="2"/>
                </a:rPr>
                <a:t>0%</a:t>
              </a: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7355159" y="2630518"/>
            <a:ext cx="3494160" cy="1185483"/>
            <a:chOff x="7355159" y="2630518"/>
            <a:chExt cx="3494160" cy="1185483"/>
          </a:xfrm>
        </p:grpSpPr>
        <p:pic>
          <p:nvPicPr>
            <p:cNvPr id="18" name="Picture 16"/>
            <p:cNvPicPr>
              <a:picLocks noChangeAspect="1"/>
            </p:cNvPicPr>
            <p:nvPr/>
          </p:nvPicPr>
          <p:blipFill>
            <a:blip r:embed="rId8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355159" y="2630518"/>
              <a:ext cx="3494160" cy="1185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 Box 17"/>
            <p:cNvSpPr/>
            <p:nvPr/>
          </p:nvSpPr>
          <p:spPr>
            <a:xfrm>
              <a:off x="7432197" y="2762283"/>
              <a:ext cx="3343677" cy="872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0" compatLnSpc="0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(IVA) Beni di Capitale acquisiti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(dentro e fuori del paese)</a:t>
              </a:r>
            </a:p>
          </p:txBody>
        </p:sp>
      </p:grpSp>
      <p:grpSp>
        <p:nvGrpSpPr>
          <p:cNvPr id="20" name="Group 18"/>
          <p:cNvGrpSpPr/>
          <p:nvPr/>
        </p:nvGrpSpPr>
        <p:grpSpPr>
          <a:xfrm>
            <a:off x="10540444" y="2555638"/>
            <a:ext cx="1254959" cy="1325157"/>
            <a:chOff x="10540444" y="2555638"/>
            <a:chExt cx="1254959" cy="1325157"/>
          </a:xfrm>
        </p:grpSpPr>
        <p:pic>
          <p:nvPicPr>
            <p:cNvPr id="21" name="Picture 19"/>
            <p:cNvPicPr>
              <a:picLocks noChangeAspect="1"/>
            </p:cNvPicPr>
            <p:nvPr/>
          </p:nvPicPr>
          <p:blipFill>
            <a:blip r:embed="rId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0540444" y="2555638"/>
              <a:ext cx="1254959" cy="132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 Box 20"/>
            <p:cNvSpPr/>
            <p:nvPr/>
          </p:nvSpPr>
          <p:spPr>
            <a:xfrm>
              <a:off x="10767956" y="2773439"/>
              <a:ext cx="803163" cy="837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1" compatLnSpc="0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Microsoft YaHei" pitchFamily="2"/>
                  <a:cs typeface="Mangal" pitchFamily="2"/>
                </a:rPr>
                <a:t>0%</a:t>
              </a: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7294315" y="1514877"/>
            <a:ext cx="3555004" cy="1115641"/>
            <a:chOff x="7294315" y="1514877"/>
            <a:chExt cx="3555004" cy="1115641"/>
          </a:xfrm>
        </p:grpSpPr>
        <p:pic>
          <p:nvPicPr>
            <p:cNvPr id="24" name="Picture 22"/>
            <p:cNvPicPr>
              <a:picLocks noChangeAspect="1"/>
            </p:cNvPicPr>
            <p:nvPr/>
          </p:nvPicPr>
          <p:blipFill>
            <a:blip r:embed="rId10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294315" y="1514877"/>
              <a:ext cx="3555004" cy="1115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 Box 23"/>
            <p:cNvSpPr/>
            <p:nvPr/>
          </p:nvSpPr>
          <p:spPr>
            <a:xfrm>
              <a:off x="7428960" y="1625757"/>
              <a:ext cx="3412083" cy="809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0" compatLnSpc="0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6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Tariffa per l'importazione di Beni (Atrezzature e Macchine</a:t>
              </a:r>
              <a:r>
                <a:rPr lang="es-PY" sz="1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ＭＳ Ｐゴシック" pitchFamily="1"/>
                  <a:cs typeface="Mangal" pitchFamily="2"/>
                </a:rPr>
                <a:t>)</a:t>
              </a: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10564922" y="1424159"/>
            <a:ext cx="1199519" cy="1267916"/>
            <a:chOff x="10564922" y="1424159"/>
            <a:chExt cx="1199519" cy="1267916"/>
          </a:xfrm>
        </p:grpSpPr>
        <p:pic>
          <p:nvPicPr>
            <p:cNvPr id="27" name="Picture 25"/>
            <p:cNvPicPr>
              <a:picLocks noChangeAspect="1"/>
            </p:cNvPicPr>
            <p:nvPr/>
          </p:nvPicPr>
          <p:blipFill>
            <a:blip r:embed="rId11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0564922" y="1424159"/>
              <a:ext cx="1199519" cy="1267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 Box 26"/>
            <p:cNvSpPr/>
            <p:nvPr/>
          </p:nvSpPr>
          <p:spPr>
            <a:xfrm>
              <a:off x="10783802" y="1635120"/>
              <a:ext cx="766797" cy="796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4" tIns="46798" rIns="90004" bIns="46798" anchor="ctr" anchorCtr="1" compatLnSpc="0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 pitchFamily="34"/>
                  <a:ea typeface="Microsoft YaHei" pitchFamily="2"/>
                  <a:cs typeface="Mangal" pitchFamily="2"/>
                </a:rPr>
                <a:t>0%</a:t>
              </a:r>
            </a:p>
          </p:txBody>
        </p:sp>
      </p:grpSp>
      <p:sp>
        <p:nvSpPr>
          <p:cNvPr id="29" name="Text Box 30"/>
          <p:cNvSpPr/>
          <p:nvPr/>
        </p:nvSpPr>
        <p:spPr>
          <a:xfrm>
            <a:off x="136081" y="6372362"/>
            <a:ext cx="7703637" cy="6605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1" i="0" u="none" strike="noStrike" kern="1200" cap="none" spc="0" baseline="0">
                <a:solidFill>
                  <a:srgbClr val="C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(*)Obs: se é distribuito a livello internazionale può essere fino al 27,5%</a:t>
            </a:r>
          </a:p>
        </p:txBody>
      </p:sp>
      <p:sp>
        <p:nvSpPr>
          <p:cNvPr id="30" name="Text Box 29"/>
          <p:cNvSpPr/>
          <p:nvPr/>
        </p:nvSpPr>
        <p:spPr>
          <a:xfrm>
            <a:off x="5608435" y="6960239"/>
            <a:ext cx="4500356" cy="2764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200" b="1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Ministero delle Finanze (www.hacienda.gov.py</a:t>
            </a:r>
          </a:p>
        </p:txBody>
      </p:sp>
      <p:pic>
        <p:nvPicPr>
          <p:cNvPr id="31" name="38 Imagen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3843" y="1402076"/>
            <a:ext cx="6516627" cy="47731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34 CuadroTexto"/>
          <p:cNvSpPr txBox="1"/>
          <p:nvPr/>
        </p:nvSpPr>
        <p:spPr>
          <a:xfrm>
            <a:off x="567952" y="1619667"/>
            <a:ext cx="2027608" cy="523219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TASSAZIONE</a:t>
            </a:r>
          </a:p>
        </p:txBody>
      </p:sp>
      <p:sp>
        <p:nvSpPr>
          <p:cNvPr id="33" name="35 CuadroTexto"/>
          <p:cNvSpPr txBox="1"/>
          <p:nvPr/>
        </p:nvSpPr>
        <p:spPr>
          <a:xfrm>
            <a:off x="423934" y="2411757"/>
            <a:ext cx="2036131" cy="6463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Imposta sul reddito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delle societá</a:t>
            </a:r>
          </a:p>
        </p:txBody>
      </p:sp>
      <p:sp>
        <p:nvSpPr>
          <p:cNvPr id="34" name="36 CuadroTexto"/>
          <p:cNvSpPr txBox="1"/>
          <p:nvPr/>
        </p:nvSpPr>
        <p:spPr>
          <a:xfrm>
            <a:off x="423934" y="3923928"/>
            <a:ext cx="2089029" cy="6463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Imposta sul reddito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personale</a:t>
            </a:r>
          </a:p>
        </p:txBody>
      </p:sp>
      <p:sp>
        <p:nvSpPr>
          <p:cNvPr id="35" name="37 CuadroTexto"/>
          <p:cNvSpPr txBox="1"/>
          <p:nvPr/>
        </p:nvSpPr>
        <p:spPr>
          <a:xfrm>
            <a:off x="423934" y="5004044"/>
            <a:ext cx="2190463" cy="9233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Tassa sul valore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aggiunto</a:t>
            </a:r>
          </a:p>
        </p:txBody>
      </p:sp>
      <p:sp>
        <p:nvSpPr>
          <p:cNvPr id="36" name="37 Más"/>
          <p:cNvSpPr/>
          <p:nvPr/>
        </p:nvSpPr>
        <p:spPr>
          <a:xfrm>
            <a:off x="6904661" y="3779910"/>
            <a:ext cx="432044" cy="504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+- f38 0 f6"/>
              <a:gd name="f40" fmla="+- f37 0 f6"/>
              <a:gd name="f41" fmla="*/ f39 1 2"/>
              <a:gd name="f42" fmla="*/ f40 1 2"/>
              <a:gd name="f43" fmla="min f40 f39"/>
              <a:gd name="f44" fmla="*/ f40 73490 1"/>
              <a:gd name="f45" fmla="*/ f39 73490 1"/>
              <a:gd name="f46" fmla="+- f6 f41 0"/>
              <a:gd name="f47" fmla="+- f6 f42 0"/>
              <a:gd name="f48" fmla="*/ f44 1 200000"/>
              <a:gd name="f49" fmla="*/ f45 1 200000"/>
              <a:gd name="f50" fmla="*/ f43 f7 1"/>
              <a:gd name="f51" fmla="*/ f50 1 200000"/>
              <a:gd name="f52" fmla="+- f47 0 f48"/>
              <a:gd name="f53" fmla="+- f47 f48 0"/>
              <a:gd name="f54" fmla="+- f46 0 f49"/>
              <a:gd name="f55" fmla="+- f46 f49 0"/>
              <a:gd name="f56" fmla="*/ f46 f34 1"/>
              <a:gd name="f57" fmla="*/ f47 f34 1"/>
              <a:gd name="f58" fmla="+- f47 0 f51"/>
              <a:gd name="f59" fmla="+- f47 f51 0"/>
              <a:gd name="f60" fmla="+- f46 0 f51"/>
              <a:gd name="f61" fmla="+- f46 f51 0"/>
              <a:gd name="f62" fmla="*/ f52 f34 1"/>
              <a:gd name="f63" fmla="*/ f53 f34 1"/>
              <a:gd name="f64" fmla="*/ f54 f34 1"/>
              <a:gd name="f65" fmla="*/ f55 f34 1"/>
              <a:gd name="f66" fmla="*/ f60 f34 1"/>
              <a:gd name="f67" fmla="*/ f61 f34 1"/>
              <a:gd name="f68" fmla="*/ f58 f34 1"/>
              <a:gd name="f69" fmla="*/ f59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3" y="f56"/>
              </a:cxn>
              <a:cxn ang="f31">
                <a:pos x="f57" y="f65"/>
              </a:cxn>
              <a:cxn ang="f32">
                <a:pos x="f62" y="f56"/>
              </a:cxn>
              <a:cxn ang="f33">
                <a:pos x="f57" y="f64"/>
              </a:cxn>
            </a:cxnLst>
            <a:rect l="f62" t="f66" r="f63" b="f67"/>
            <a:pathLst>
              <a:path>
                <a:moveTo>
                  <a:pt x="f62" y="f66"/>
                </a:moveTo>
                <a:lnTo>
                  <a:pt x="f68" y="f66"/>
                </a:lnTo>
                <a:lnTo>
                  <a:pt x="f68" y="f64"/>
                </a:lnTo>
                <a:lnTo>
                  <a:pt x="f69" y="f64"/>
                </a:lnTo>
                <a:lnTo>
                  <a:pt x="f69" y="f66"/>
                </a:lnTo>
                <a:lnTo>
                  <a:pt x="f63" y="f66"/>
                </a:lnTo>
                <a:lnTo>
                  <a:pt x="f63" y="f67"/>
                </a:lnTo>
                <a:lnTo>
                  <a:pt x="f69" y="f67"/>
                </a:lnTo>
                <a:lnTo>
                  <a:pt x="f69" y="f65"/>
                </a:lnTo>
                <a:lnTo>
                  <a:pt x="f68" y="f65"/>
                </a:lnTo>
                <a:lnTo>
                  <a:pt x="f68" y="f67"/>
                </a:lnTo>
                <a:lnTo>
                  <a:pt x="f62" y="f67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Microsoft YaHei"/>
            </a:endParaRPr>
          </a:p>
        </p:txBody>
      </p:sp>
      <p:sp>
        <p:nvSpPr>
          <p:cNvPr id="37" name="38 Igual que"/>
          <p:cNvSpPr/>
          <p:nvPr/>
        </p:nvSpPr>
        <p:spPr>
          <a:xfrm>
            <a:off x="11873209" y="3851919"/>
            <a:ext cx="432044" cy="3600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val 1176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0 f8 1"/>
              <a:gd name="f46" fmla="*/ f41 73490 1"/>
              <a:gd name="f47" fmla="+- f6 f42 0"/>
              <a:gd name="f48" fmla="+- f6 f43 0"/>
              <a:gd name="f49" fmla="*/ f44 1 100000"/>
              <a:gd name="f50" fmla="*/ f45 1 200000"/>
              <a:gd name="f51" fmla="*/ f46 1 200000"/>
              <a:gd name="f52" fmla="+- f47 0 f50"/>
              <a:gd name="f53" fmla="+- f47 f50 0"/>
              <a:gd name="f54" fmla="+- f48 0 f51"/>
              <a:gd name="f55" fmla="+- f48 f51 0"/>
              <a:gd name="f56" fmla="*/ f48 f35 1"/>
              <a:gd name="f57" fmla="+- f52 0 f49"/>
              <a:gd name="f58" fmla="+- f53 f49 0"/>
              <a:gd name="f59" fmla="*/ f54 f35 1"/>
              <a:gd name="f60" fmla="*/ f55 f35 1"/>
              <a:gd name="f61" fmla="*/ f52 f35 1"/>
              <a:gd name="f62" fmla="*/ f53 f35 1"/>
              <a:gd name="f63" fmla="+- f57 f52 0"/>
              <a:gd name="f64" fmla="+- f53 f58 0"/>
              <a:gd name="f65" fmla="*/ f57 f35 1"/>
              <a:gd name="f66" fmla="*/ f58 f35 1"/>
              <a:gd name="f67" fmla="*/ f63 1 2"/>
              <a:gd name="f68" fmla="*/ f64 1 2"/>
              <a:gd name="f69" fmla="*/ f67 f35 1"/>
              <a:gd name="f70" fmla="*/ f6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0" y="f69"/>
              </a:cxn>
              <a:cxn ang="f31">
                <a:pos x="f60" y="f70"/>
              </a:cxn>
              <a:cxn ang="f32">
                <a:pos x="f56" y="f66"/>
              </a:cxn>
              <a:cxn ang="f33">
                <a:pos x="f59" y="f69"/>
              </a:cxn>
              <a:cxn ang="f33">
                <a:pos x="f59" y="f70"/>
              </a:cxn>
              <a:cxn ang="f34">
                <a:pos x="f56" y="f65"/>
              </a:cxn>
            </a:cxnLst>
            <a:rect l="f59" t="f65" r="f60" b="f66"/>
            <a:pathLst>
              <a:path>
                <a:moveTo>
                  <a:pt x="f59" y="f65"/>
                </a:moveTo>
                <a:lnTo>
                  <a:pt x="f60" y="f65"/>
                </a:lnTo>
                <a:lnTo>
                  <a:pt x="f60" y="f61"/>
                </a:lnTo>
                <a:lnTo>
                  <a:pt x="f59" y="f61"/>
                </a:lnTo>
                <a:close/>
                <a:moveTo>
                  <a:pt x="f59" y="f62"/>
                </a:moveTo>
                <a:lnTo>
                  <a:pt x="f60" y="f62"/>
                </a:lnTo>
                <a:lnTo>
                  <a:pt x="f60" y="f66"/>
                </a:lnTo>
                <a:lnTo>
                  <a:pt x="f59" y="f66"/>
                </a:lnTo>
                <a:close/>
              </a:path>
            </a:pathLst>
          </a:custGeom>
          <a:solidFill>
            <a:srgbClr val="00B8FF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Microsoft YaHe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8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-8284" y="0"/>
            <a:ext cx="2276279" cy="20095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8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812883" y="1835639"/>
            <a:ext cx="15444700" cy="6034317"/>
          </a:xfrm>
        </p:spPr>
        <p:txBody>
          <a:bodyPr/>
          <a:lstStyle/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Aziende americane ed europee che installano le loro matrici e centri di costo per operare nella regione</a:t>
            </a:r>
            <a:r>
              <a:rPr lang="en-US" sz="4800" dirty="0">
                <a:solidFill>
                  <a:srgbClr val="000000"/>
                </a:solidFill>
                <a:latin typeface="Symbol" pitchFamily="18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it-IT" sz="48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 </a:t>
            </a:r>
            <a:r>
              <a:rPr lang="it-IT" sz="4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Multinazionali, Banche, altre.</a:t>
            </a:r>
          </a:p>
          <a:p>
            <a:pPr marL="343082" lvl="0" indent="-342717">
              <a:spcAft>
                <a:spcPts val="1710"/>
              </a:spcAft>
              <a:buNone/>
            </a:pPr>
            <a:endParaRPr lang="it-IT" sz="4800" dirty="0">
              <a:solidFill>
                <a:srgbClr val="000000"/>
              </a:solidFill>
              <a:latin typeface="Arial" pitchFamily="18"/>
              <a:ea typeface="Microsoft YaHei" pitchFamily="2"/>
            </a:endParaRPr>
          </a:p>
          <a:p>
            <a:pPr marL="343082" lvl="0" indent="-342717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4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Fornitori di beni e servizi per la regione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4800" dirty="0" smtClean="0">
                <a:solidFill>
                  <a:srgbClr val="000000"/>
                </a:solidFill>
              </a:rPr>
              <a:t> </a:t>
            </a:r>
            <a:r>
              <a:rPr lang="it-IT" sz="4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compagnie aeree, immobiliare, alberghi, altro.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441441" y="2722680"/>
            <a:ext cx="7213317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</a:t>
            </a:r>
          </a:p>
        </p:txBody>
      </p:sp>
      <p:sp>
        <p:nvSpPr>
          <p:cNvPr id="4" name="Text Box 3"/>
          <p:cNvSpPr/>
          <p:nvPr/>
        </p:nvSpPr>
        <p:spPr>
          <a:xfrm>
            <a:off x="1665360" y="3905283"/>
            <a:ext cx="12079800" cy="1242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Logistica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Top 10 di prodotti de esportatore di beni agricoli a livello globale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/>
          <p:nvPr/>
        </p:nvSpPr>
        <p:spPr>
          <a:xfrm>
            <a:off x="1554123" y="4549679"/>
            <a:ext cx="7668716" cy="585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5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Presidente della Repubblica del Paraguay</a:t>
            </a:r>
          </a:p>
        </p:txBody>
      </p:sp>
      <p:sp>
        <p:nvSpPr>
          <p:cNvPr id="5" name="Text Box 4"/>
          <p:cNvSpPr/>
          <p:nvPr/>
        </p:nvSpPr>
        <p:spPr>
          <a:xfrm>
            <a:off x="1538276" y="3616195"/>
            <a:ext cx="6391079" cy="8697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55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Horacio Cartes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284" y="-36356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40080" y="1691640"/>
            <a:ext cx="1600556" cy="122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r="46160"/>
          <a:stretch>
            <a:fillRect/>
          </a:stretch>
        </p:blipFill>
        <p:spPr>
          <a:xfrm>
            <a:off x="640080" y="4715999"/>
            <a:ext cx="163439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800075" y="1691640"/>
            <a:ext cx="1646276" cy="120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2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640080" y="3276002"/>
            <a:ext cx="1630795" cy="122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2584076" y="4626717"/>
            <a:ext cx="1602001" cy="1223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11 CuadroTexto"/>
          <p:cNvSpPr/>
          <p:nvPr/>
        </p:nvSpPr>
        <p:spPr>
          <a:xfrm>
            <a:off x="2944075" y="2915637"/>
            <a:ext cx="1257839" cy="316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CARNE</a:t>
            </a:r>
          </a:p>
        </p:txBody>
      </p:sp>
      <p:sp>
        <p:nvSpPr>
          <p:cNvPr id="9" name="12 CuadroTexto"/>
          <p:cNvSpPr/>
          <p:nvPr/>
        </p:nvSpPr>
        <p:spPr>
          <a:xfrm>
            <a:off x="640080" y="2915637"/>
            <a:ext cx="1492922" cy="316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SOJA</a:t>
            </a:r>
          </a:p>
        </p:txBody>
      </p:sp>
      <p:sp>
        <p:nvSpPr>
          <p:cNvPr id="10" name="13 CuadroTexto"/>
          <p:cNvSpPr/>
          <p:nvPr/>
        </p:nvSpPr>
        <p:spPr>
          <a:xfrm>
            <a:off x="2512076" y="5850358"/>
            <a:ext cx="2015995" cy="316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FARMACEUTICA</a:t>
            </a:r>
          </a:p>
        </p:txBody>
      </p:sp>
      <p:sp>
        <p:nvSpPr>
          <p:cNvPr id="11" name="14 CuadroTexto"/>
          <p:cNvSpPr/>
          <p:nvPr/>
        </p:nvSpPr>
        <p:spPr>
          <a:xfrm>
            <a:off x="640080" y="4428000"/>
            <a:ext cx="1655996" cy="316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ELETTRONICA</a:t>
            </a:r>
          </a:p>
        </p:txBody>
      </p:sp>
      <p:sp>
        <p:nvSpPr>
          <p:cNvPr id="12" name="15 CuadroTexto"/>
          <p:cNvSpPr/>
          <p:nvPr/>
        </p:nvSpPr>
        <p:spPr>
          <a:xfrm>
            <a:off x="640080" y="5867997"/>
            <a:ext cx="1468800" cy="3103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AUTOPARTI</a:t>
            </a:r>
          </a:p>
        </p:txBody>
      </p:sp>
      <p:sp>
        <p:nvSpPr>
          <p:cNvPr id="13" name="16 CuadroTexto"/>
          <p:cNvSpPr/>
          <p:nvPr/>
        </p:nvSpPr>
        <p:spPr>
          <a:xfrm>
            <a:off x="2440076" y="3132002"/>
            <a:ext cx="2520004" cy="15908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2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SUPPLY CHAIN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4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con maggiori opportunità per attirare valore a breve termine</a:t>
            </a:r>
          </a:p>
        </p:txBody>
      </p:sp>
      <p:sp>
        <p:nvSpPr>
          <p:cNvPr id="14" name="18 Flecha derecha"/>
          <p:cNvSpPr/>
          <p:nvPr/>
        </p:nvSpPr>
        <p:spPr>
          <a:xfrm>
            <a:off x="5032436" y="2141277"/>
            <a:ext cx="503642" cy="345600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FF00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6"/>
          <p:cNvSpPr/>
          <p:nvPr/>
        </p:nvSpPr>
        <p:spPr>
          <a:xfrm>
            <a:off x="8128796" y="2349002"/>
            <a:ext cx="3177722" cy="3023637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1873"/>
              <a:gd name="f5" fmla="val 1837"/>
              <a:gd name="f6" fmla="val 666"/>
              <a:gd name="f7" fmla="val 12"/>
              <a:gd name="f8" fmla="val 617"/>
              <a:gd name="f9" fmla="val 39"/>
              <a:gd name="f10" fmla="val 580"/>
              <a:gd name="f11" fmla="val 54"/>
              <a:gd name="f12" fmla="val 534"/>
              <a:gd name="f13" fmla="val 56"/>
              <a:gd name="f14" fmla="val 504"/>
              <a:gd name="f15" fmla="val 57"/>
              <a:gd name="f16" fmla="val 474"/>
              <a:gd name="f17" fmla="val 60"/>
              <a:gd name="f18" fmla="val 444"/>
              <a:gd name="f19" fmla="val 63"/>
              <a:gd name="f20" fmla="val 417"/>
              <a:gd name="f21" fmla="val 87"/>
              <a:gd name="f22" fmla="val 398"/>
              <a:gd name="f23" fmla="val 96"/>
              <a:gd name="f24" fmla="val 372"/>
              <a:gd name="f25" fmla="val 103"/>
              <a:gd name="f26" fmla="val 269"/>
              <a:gd name="f27" fmla="val 92"/>
              <a:gd name="f28" fmla="val 311"/>
              <a:gd name="f29" fmla="val 114"/>
              <a:gd name="f30" fmla="val 246"/>
              <a:gd name="f31" fmla="val 128"/>
              <a:gd name="f32" fmla="val 204"/>
              <a:gd name="f33" fmla="val 165"/>
              <a:gd name="f34" fmla="val 183"/>
              <a:gd name="f35" fmla="val 174"/>
              <a:gd name="f36" fmla="val 138"/>
              <a:gd name="f37" fmla="val 179"/>
              <a:gd name="f38" fmla="val 177"/>
              <a:gd name="f39" fmla="val 82"/>
              <a:gd name="f40" fmla="val 72"/>
              <a:gd name="f41" fmla="val 280"/>
              <a:gd name="f42" fmla="val 44"/>
              <a:gd name="f43" fmla="val 41"/>
              <a:gd name="f44" fmla="val 480"/>
              <a:gd name="f45" fmla="val 30"/>
              <a:gd name="f46" fmla="val 488"/>
              <a:gd name="f47" fmla="val 29"/>
              <a:gd name="f48" fmla="val 548"/>
              <a:gd name="f49" fmla="val 21"/>
              <a:gd name="f50" fmla="val 558"/>
              <a:gd name="f51" fmla="val 18"/>
              <a:gd name="f52" fmla="val 570"/>
              <a:gd name="f53" fmla="val 15"/>
              <a:gd name="f54" fmla="val 582"/>
              <a:gd name="f55" fmla="val 10"/>
              <a:gd name="f56" fmla="val 594"/>
              <a:gd name="f57" fmla="val 6"/>
              <a:gd name="f58" fmla="val 600"/>
              <a:gd name="f59" fmla="val 4"/>
              <a:gd name="f60" fmla="val 612"/>
              <a:gd name="f61" fmla="val 674"/>
              <a:gd name="f62" fmla="val 720"/>
              <a:gd name="f63" fmla="val 780"/>
              <a:gd name="f64" fmla="val 808"/>
              <a:gd name="f65" fmla="val 27"/>
              <a:gd name="f66" fmla="val 827"/>
              <a:gd name="f67" fmla="val 37"/>
              <a:gd name="f68" fmla="val 852"/>
              <a:gd name="f69" fmla="val 48"/>
              <a:gd name="f70" fmla="val 879"/>
              <a:gd name="f71" fmla="val 871"/>
              <a:gd name="f72" fmla="val 894"/>
              <a:gd name="f73" fmla="val 917"/>
              <a:gd name="f74" fmla="val 924"/>
              <a:gd name="f75" fmla="val 94"/>
              <a:gd name="f76" fmla="val 942"/>
              <a:gd name="f77" fmla="val 108"/>
              <a:gd name="f78" fmla="val 952"/>
              <a:gd name="f79" fmla="val 116"/>
              <a:gd name="f80" fmla="val 967"/>
              <a:gd name="f81" fmla="val 119"/>
              <a:gd name="f82" fmla="val 978"/>
              <a:gd name="f83" fmla="val 126"/>
              <a:gd name="f84" fmla="val 986"/>
              <a:gd name="f85" fmla="val 1008"/>
              <a:gd name="f86" fmla="val 230"/>
              <a:gd name="f87" fmla="val 1038"/>
              <a:gd name="f88" fmla="val 276"/>
              <a:gd name="f89" fmla="val 1045"/>
              <a:gd name="f90" fmla="val 286"/>
              <a:gd name="f91" fmla="val 1049"/>
              <a:gd name="f92" fmla="val 325"/>
              <a:gd name="f93" fmla="val 1050"/>
              <a:gd name="f94" fmla="val 330"/>
              <a:gd name="f95" fmla="val 1053"/>
              <a:gd name="f96" fmla="val 342"/>
              <a:gd name="f97" fmla="val 1062"/>
              <a:gd name="f98" fmla="val 366"/>
              <a:gd name="f99" fmla="val 1064"/>
              <a:gd name="f100" fmla="val 1065"/>
              <a:gd name="f101" fmla="val 430"/>
              <a:gd name="f102" fmla="val 1068"/>
              <a:gd name="f103" fmla="val 462"/>
              <a:gd name="f104" fmla="val 1069"/>
              <a:gd name="f105" fmla="val 468"/>
              <a:gd name="f106" fmla="val 1074"/>
              <a:gd name="f107" fmla="val 496"/>
              <a:gd name="f108" fmla="val 502"/>
              <a:gd name="f109" fmla="val 1056"/>
              <a:gd name="f110" fmla="val 516"/>
              <a:gd name="f111" fmla="val 541"/>
              <a:gd name="f112" fmla="val 1041"/>
              <a:gd name="f113" fmla="val 568"/>
              <a:gd name="f114" fmla="val 1032"/>
              <a:gd name="f115" fmla="val 1048"/>
              <a:gd name="f116" fmla="val 641"/>
              <a:gd name="f117" fmla="val 1030"/>
              <a:gd name="f118" fmla="val 607"/>
              <a:gd name="f119" fmla="val 1128"/>
              <a:gd name="f120" fmla="val 618"/>
              <a:gd name="f121" fmla="val 1148"/>
              <a:gd name="f122" fmla="val 620"/>
              <a:gd name="f123" fmla="val 1161"/>
              <a:gd name="f124" fmla="val 647"/>
              <a:gd name="f125" fmla="val 1182"/>
              <a:gd name="f126" fmla="val 648"/>
              <a:gd name="f127" fmla="val 1210"/>
              <a:gd name="f128" fmla="val 650"/>
              <a:gd name="f129" fmla="val 1238"/>
              <a:gd name="f130" fmla="val 652"/>
              <a:gd name="f131" fmla="val 1266"/>
              <a:gd name="f132" fmla="val 654"/>
              <a:gd name="f133" fmla="val 1298"/>
              <a:gd name="f134" fmla="val 676"/>
              <a:gd name="f135" fmla="val 1320"/>
              <a:gd name="f136" fmla="val 672"/>
              <a:gd name="f137" fmla="val 1356"/>
              <a:gd name="f138" fmla="val 660"/>
              <a:gd name="f139" fmla="val 1374"/>
              <a:gd name="f140" fmla="val 642"/>
              <a:gd name="f141" fmla="val 1386"/>
              <a:gd name="f142" fmla="val 632"/>
              <a:gd name="f143" fmla="val 1410"/>
              <a:gd name="f144" fmla="val 624"/>
              <a:gd name="f145" fmla="val 1452"/>
              <a:gd name="f146" fmla="val 634"/>
              <a:gd name="f147" fmla="val 1484"/>
              <a:gd name="f148" fmla="val 659"/>
              <a:gd name="f149" fmla="val 1524"/>
              <a:gd name="f150" fmla="val 1529"/>
              <a:gd name="f151" fmla="val 736"/>
              <a:gd name="f152" fmla="val 1536"/>
              <a:gd name="f153" fmla="val 816"/>
              <a:gd name="f154" fmla="val 1566"/>
              <a:gd name="f155" fmla="val 876"/>
              <a:gd name="f156" fmla="val 1576"/>
              <a:gd name="f157" fmla="val 897"/>
              <a:gd name="f158" fmla="val 1589"/>
              <a:gd name="f159" fmla="val 914"/>
              <a:gd name="f160" fmla="val 1596"/>
              <a:gd name="f161" fmla="val 936"/>
              <a:gd name="f162" fmla="val 1598"/>
              <a:gd name="f163" fmla="val 960"/>
              <a:gd name="f164" fmla="val 1583"/>
              <a:gd name="f165" fmla="val 993"/>
              <a:gd name="f166" fmla="val 1602"/>
              <a:gd name="f167" fmla="val 1671"/>
              <a:gd name="f168" fmla="val 1061"/>
              <a:gd name="f169" fmla="val 1720"/>
              <a:gd name="f170" fmla="val 1029"/>
              <a:gd name="f171" fmla="val 1782"/>
              <a:gd name="f172" fmla="val 1014"/>
              <a:gd name="f173" fmla="val 1021"/>
              <a:gd name="f174" fmla="val 1861"/>
              <a:gd name="f175" fmla="val 1006"/>
              <a:gd name="f176" fmla="val 1872"/>
              <a:gd name="f177" fmla="val 1080"/>
              <a:gd name="f178" fmla="val 1860"/>
              <a:gd name="f179" fmla="val 1098"/>
              <a:gd name="f180" fmla="val 1843"/>
              <a:gd name="f181" fmla="val 1113"/>
              <a:gd name="f182" fmla="val 1836"/>
              <a:gd name="f183" fmla="val 1134"/>
              <a:gd name="f184" fmla="val 1821"/>
              <a:gd name="f185" fmla="val 1179"/>
              <a:gd name="f186" fmla="val 1815"/>
              <a:gd name="f187" fmla="val 1227"/>
              <a:gd name="f188" fmla="val 1800"/>
              <a:gd name="f189" fmla="val 1272"/>
              <a:gd name="f190" fmla="val 1795"/>
              <a:gd name="f191" fmla="val 1325"/>
              <a:gd name="f192" fmla="val 1789"/>
              <a:gd name="f193" fmla="val 1376"/>
              <a:gd name="f194" fmla="val 1806"/>
              <a:gd name="f195" fmla="val 1428"/>
              <a:gd name="f196" fmla="val 1803"/>
              <a:gd name="f197" fmla="val 1479"/>
              <a:gd name="f198" fmla="val 1819"/>
              <a:gd name="f199" fmla="val 1551"/>
              <a:gd name="f200" fmla="val 1770"/>
              <a:gd name="f201" fmla="val 1584"/>
              <a:gd name="f202" fmla="val 1762"/>
              <a:gd name="f203" fmla="val 1754"/>
              <a:gd name="f204" fmla="val 1608"/>
              <a:gd name="f205" fmla="val 1746"/>
              <a:gd name="f206" fmla="val 1620"/>
              <a:gd name="f207" fmla="val 1742"/>
              <a:gd name="f208" fmla="val 1626"/>
              <a:gd name="f209" fmla="val 1734"/>
              <a:gd name="f210" fmla="val 1638"/>
              <a:gd name="f211" fmla="val 1725"/>
              <a:gd name="f212" fmla="val 1673"/>
              <a:gd name="f213" fmla="val 1714"/>
              <a:gd name="f214" fmla="val 1687"/>
              <a:gd name="f215" fmla="val 1680"/>
              <a:gd name="f216" fmla="val 1698"/>
              <a:gd name="f217" fmla="val 1652"/>
              <a:gd name="f218" fmla="val 1726"/>
              <a:gd name="f219" fmla="val 1669"/>
              <a:gd name="f220" fmla="val 1711"/>
              <a:gd name="f221" fmla="val 1740"/>
              <a:gd name="f222" fmla="val 1744"/>
              <a:gd name="f223" fmla="val 1752"/>
              <a:gd name="f224" fmla="val 1761"/>
              <a:gd name="f225" fmla="val 1574"/>
              <a:gd name="f226" fmla="val 1794"/>
              <a:gd name="f227" fmla="val 1556"/>
              <a:gd name="f228" fmla="val 1808"/>
              <a:gd name="f229" fmla="val 1541"/>
              <a:gd name="f230" fmla="val 1811"/>
              <a:gd name="f231" fmla="val 1530"/>
              <a:gd name="f232" fmla="val 1818"/>
              <a:gd name="f233" fmla="val 1455"/>
              <a:gd name="f234" fmla="val 1813"/>
              <a:gd name="f235" fmla="val 1389"/>
              <a:gd name="f236" fmla="val 1314"/>
              <a:gd name="f237" fmla="val 1812"/>
              <a:gd name="f238" fmla="val 1240"/>
              <a:gd name="f239" fmla="val 1248"/>
              <a:gd name="f240" fmla="val 1775"/>
              <a:gd name="f241" fmla="val 1142"/>
              <a:gd name="f242" fmla="val 1767"/>
              <a:gd name="f243" fmla="val 1102"/>
              <a:gd name="f244" fmla="val 1766"/>
              <a:gd name="f245" fmla="val 1764"/>
              <a:gd name="f246" fmla="val 994"/>
              <a:gd name="f247" fmla="val 1741"/>
              <a:gd name="f248" fmla="val 1039"/>
              <a:gd name="f249" fmla="val 1751"/>
              <a:gd name="f250" fmla="val 1758"/>
              <a:gd name="f251" fmla="val 912"/>
              <a:gd name="f252" fmla="val 1756"/>
              <a:gd name="f253" fmla="val 888"/>
              <a:gd name="f254" fmla="val 873"/>
              <a:gd name="f255" fmla="val 1737"/>
              <a:gd name="f256" fmla="val 907"/>
              <a:gd name="f257" fmla="val 1719"/>
              <a:gd name="f258" fmla="val 1716"/>
              <a:gd name="f259" fmla="val 922"/>
              <a:gd name="f260" fmla="val 1676"/>
              <a:gd name="f261" fmla="val 929"/>
              <a:gd name="f262" fmla="val 1667"/>
              <a:gd name="f263" fmla="val 1650"/>
              <a:gd name="f264" fmla="val 973"/>
              <a:gd name="f265" fmla="val 1643"/>
              <a:gd name="f266" fmla="val 996"/>
              <a:gd name="f267" fmla="val 998"/>
              <a:gd name="f268" fmla="val 1013"/>
              <a:gd name="f269" fmla="val 1511"/>
              <a:gd name="f270" fmla="val 1026"/>
              <a:gd name="f271" fmla="val 1488"/>
              <a:gd name="f272" fmla="val 1482"/>
              <a:gd name="f273" fmla="val 1480"/>
              <a:gd name="f274" fmla="val 1044"/>
              <a:gd name="f275" fmla="val 1476"/>
              <a:gd name="f276" fmla="val 1470"/>
              <a:gd name="f277" fmla="val 1051"/>
              <a:gd name="f278" fmla="val 1463"/>
              <a:gd name="f279" fmla="val 1458"/>
              <a:gd name="f280" fmla="val 1453"/>
              <a:gd name="f281" fmla="val 1451"/>
              <a:gd name="f282" fmla="val 1446"/>
              <a:gd name="f283" fmla="val 1104"/>
              <a:gd name="f284" fmla="val 1412"/>
              <a:gd name="f285" fmla="val 1126"/>
              <a:gd name="f286" fmla="val 1362"/>
              <a:gd name="f287" fmla="val 1140"/>
              <a:gd name="f288" fmla="val 1122"/>
              <a:gd name="f289" fmla="val 1285"/>
              <a:gd name="f290" fmla="val 1009"/>
              <a:gd name="f291" fmla="val 1255"/>
              <a:gd name="f292" fmla="val 966"/>
              <a:gd name="f293" fmla="val 1236"/>
              <a:gd name="f294" fmla="val 940"/>
              <a:gd name="f295" fmla="val 1245"/>
              <a:gd name="f296" fmla="val 903"/>
              <a:gd name="f297" fmla="val 1188"/>
              <a:gd name="f298" fmla="val 882"/>
              <a:gd name="f299" fmla="val 1206"/>
              <a:gd name="f300" fmla="val 875"/>
              <a:gd name="f301" fmla="val 1211"/>
              <a:gd name="f302" fmla="val 775"/>
              <a:gd name="f303" fmla="val 768"/>
              <a:gd name="f304" fmla="val 1146"/>
              <a:gd name="f305" fmla="val 757"/>
              <a:gd name="f306" fmla="val 1152"/>
              <a:gd name="f307" fmla="val 708"/>
              <a:gd name="f308" fmla="val 682"/>
              <a:gd name="f309" fmla="val 643"/>
              <a:gd name="f310" fmla="val 1063"/>
              <a:gd name="f311" fmla="val 604"/>
              <a:gd name="f312" fmla="val 1052"/>
              <a:gd name="f313" fmla="val 547"/>
              <a:gd name="f314" fmla="val 1043"/>
              <a:gd name="f315" fmla="val 455"/>
              <a:gd name="f316" fmla="val 432"/>
              <a:gd name="f317" fmla="val 1020"/>
              <a:gd name="f318" fmla="val 402"/>
              <a:gd name="f319" fmla="val 990"/>
              <a:gd name="f320" fmla="val 359"/>
              <a:gd name="f321" fmla="val 977"/>
              <a:gd name="f322" fmla="val 324"/>
              <a:gd name="f323" fmla="val 954"/>
              <a:gd name="f324" fmla="val 915"/>
              <a:gd name="f325" fmla="val 899"/>
              <a:gd name="f326" fmla="val 252"/>
              <a:gd name="f327" fmla="val 241"/>
              <a:gd name="f328" fmla="val 869"/>
              <a:gd name="f329" fmla="val 216"/>
              <a:gd name="f330" fmla="val 864"/>
              <a:gd name="f331" fmla="val 198"/>
              <a:gd name="f332" fmla="val 837"/>
              <a:gd name="f333" fmla="val 196"/>
              <a:gd name="f334" fmla="val 815"/>
              <a:gd name="f335" fmla="val 162"/>
              <a:gd name="f336" fmla="val 804"/>
              <a:gd name="f337" fmla="val 144"/>
              <a:gd name="f338" fmla="val 786"/>
              <a:gd name="f339" fmla="val 770"/>
              <a:gd name="f340" fmla="val 762"/>
              <a:gd name="f341" fmla="val 728"/>
              <a:gd name="f342" fmla="val 76"/>
              <a:gd name="f343" fmla="val 703"/>
              <a:gd name="f344" fmla="val 36"/>
              <a:gd name="f345" fmla="val 690"/>
              <a:gd name="f346" fmla="val 19"/>
              <a:gd name="f347" fmla="val 665"/>
              <a:gd name="f348" fmla="val 31"/>
              <a:gd name="f349" fmla="*/ f1 1 1873"/>
              <a:gd name="f350" fmla="*/ f2 1 1837"/>
              <a:gd name="f351" fmla="+- f5 0 f3"/>
              <a:gd name="f352" fmla="+- f4 0 f3"/>
              <a:gd name="f353" fmla="*/ f352 1 1873"/>
              <a:gd name="f354" fmla="*/ f351 1 1837"/>
              <a:gd name="f355" fmla="*/ f3 1 f353"/>
              <a:gd name="f356" fmla="*/ f4 1 f353"/>
              <a:gd name="f357" fmla="*/ f3 1 f354"/>
              <a:gd name="f358" fmla="*/ f5 1 f354"/>
              <a:gd name="f359" fmla="*/ f355 f349 1"/>
              <a:gd name="f360" fmla="*/ f356 f349 1"/>
              <a:gd name="f361" fmla="*/ f358 f350 1"/>
              <a:gd name="f362" fmla="*/ f357 f3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9" t="f362" r="f360" b="f361"/>
            <a:pathLst>
              <a:path w="1873" h="1837">
                <a:moveTo>
                  <a:pt x="f3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29"/>
                  <a:pt x="f38" y="f39"/>
                  <a:pt x="f32" y="f40"/>
                </a:cubicBezTo>
                <a:cubicBezTo>
                  <a:pt x="f41" y="f42"/>
                  <a:pt x="f2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3"/>
                  <a:pt x="f60" y="f3"/>
                </a:cubicBezTo>
                <a:cubicBezTo>
                  <a:pt x="f61" y="f59"/>
                  <a:pt x="f62" y="f7"/>
                  <a:pt x="f63" y="f51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17"/>
                  <a:pt x="f71" y="f69"/>
                  <a:pt x="f72" y="f17"/>
                </a:cubicBezTo>
                <a:cubicBezTo>
                  <a:pt x="f73" y="f40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0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7" y="f98"/>
                </a:cubicBezTo>
                <a:cubicBezTo>
                  <a:pt x="f99" y="f22"/>
                  <a:pt x="f100" y="f101"/>
                  <a:pt x="f102" y="f103"/>
                </a:cubicBezTo>
                <a:cubicBezTo>
                  <a:pt x="f104" y="f105"/>
                  <a:pt x="f106" y="f16"/>
                  <a:pt x="f106" y="f44"/>
                </a:cubicBezTo>
                <a:cubicBezTo>
                  <a:pt x="f106" y="f107"/>
                  <a:pt x="f97" y="f108"/>
                  <a:pt x="f109" y="f110"/>
                </a:cubicBezTo>
                <a:cubicBezTo>
                  <a:pt x="f89" y="f111"/>
                  <a:pt x="f112" y="f113"/>
                  <a:pt x="f114" y="f56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36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85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4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160"/>
                  <a:pt x="f203" y="f204"/>
                  <a:pt x="f205" y="f206"/>
                </a:cubicBezTo>
                <a:cubicBezTo>
                  <a:pt x="f207" y="f208"/>
                  <a:pt x="f209" y="f210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08" y="f221"/>
                </a:cubicBezTo>
                <a:cubicBezTo>
                  <a:pt x="f206" y="f222"/>
                  <a:pt x="f204" y="f223"/>
                  <a:pt x="f204" y="f223"/>
                </a:cubicBezTo>
                <a:cubicBezTo>
                  <a:pt x="f166" y="f224"/>
                  <a:pt x="f225" y="f226"/>
                  <a:pt x="f154" y="f188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194"/>
                  <a:pt x="f236" y="f237"/>
                </a:cubicBezTo>
                <a:cubicBezTo>
                  <a:pt x="f238" y="f5"/>
                  <a:pt x="f239" y="f240"/>
                  <a:pt x="f125" y="f200"/>
                </a:cubicBezTo>
                <a:cubicBezTo>
                  <a:pt x="f241" y="f242"/>
                  <a:pt x="f243" y="f244"/>
                  <a:pt x="f97" y="f245"/>
                </a:cubicBezTo>
                <a:cubicBezTo>
                  <a:pt x="f246" y="f247"/>
                  <a:pt x="f248" y="f249"/>
                  <a:pt x="f74" y="f250"/>
                </a:cubicBezTo>
                <a:cubicBezTo>
                  <a:pt x="f251" y="f252"/>
                  <a:pt x="f157" y="f224"/>
                  <a:pt x="f253" y="f223"/>
                </a:cubicBezTo>
                <a:cubicBezTo>
                  <a:pt x="f254" y="f255"/>
                  <a:pt x="f256" y="f257"/>
                  <a:pt x="f251" y="f258"/>
                </a:cubicBezTo>
                <a:cubicBezTo>
                  <a:pt x="f259" y="f260"/>
                  <a:pt x="f261" y="f262"/>
                  <a:pt x="f163" y="f263"/>
                </a:cubicBezTo>
                <a:cubicBezTo>
                  <a:pt x="f264" y="f265"/>
                  <a:pt x="f266" y="f208"/>
                  <a:pt x="f266" y="f208"/>
                </a:cubicBezTo>
                <a:cubicBezTo>
                  <a:pt x="f267" y="f204"/>
                  <a:pt x="f268" y="f269"/>
                  <a:pt x="f270" y="f271"/>
                </a:cubicBezTo>
                <a:cubicBezTo>
                  <a:pt x="f117" y="f272"/>
                  <a:pt x="f87" y="f273"/>
                  <a:pt x="f274" y="f275"/>
                </a:cubicBezTo>
                <a:cubicBezTo>
                  <a:pt x="f115" y="f276"/>
                  <a:pt x="f277" y="f278"/>
                  <a:pt x="f109" y="f279"/>
                </a:cubicBezTo>
                <a:cubicBezTo>
                  <a:pt x="f168" y="f280"/>
                  <a:pt x="f104" y="f281"/>
                  <a:pt x="f106" y="f282"/>
                </a:cubicBezTo>
                <a:cubicBezTo>
                  <a:pt x="f283" y="f284"/>
                  <a:pt x="f285" y="f286"/>
                  <a:pt x="f287" y="f135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241"/>
                  <a:pt x="f303" y="f304"/>
                </a:cubicBezTo>
                <a:cubicBezTo>
                  <a:pt x="f305" y="f306"/>
                  <a:pt x="f307" y="f283"/>
                  <a:pt x="f307" y="f283"/>
                </a:cubicBezTo>
                <a:cubicBezTo>
                  <a:pt x="f308" y="f243"/>
                  <a:pt x="f309" y="f310"/>
                  <a:pt x="f120" y="f109"/>
                </a:cubicBezTo>
                <a:cubicBezTo>
                  <a:pt x="f311" y="f312"/>
                  <a:pt x="f54" y="f114"/>
                  <a:pt x="f54" y="f114"/>
                </a:cubicBezTo>
                <a:cubicBezTo>
                  <a:pt x="f12" y="f274"/>
                  <a:pt x="f313" y="f314"/>
                  <a:pt x="f105" y="f114"/>
                </a:cubicBezTo>
                <a:cubicBezTo>
                  <a:pt x="f315" y="f117"/>
                  <a:pt x="f316" y="f317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28" y="f324"/>
                  <a:pt x="f90" y="f325"/>
                  <a:pt x="f326" y="f155"/>
                </a:cubicBezTo>
                <a:cubicBezTo>
                  <a:pt x="f327" y="f328"/>
                  <a:pt x="f329" y="f330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6" y="f339"/>
                  <a:pt x="f29" y="f340"/>
                </a:cubicBezTo>
                <a:cubicBezTo>
                  <a:pt x="f27" y="f341"/>
                  <a:pt x="f342" y="f343"/>
                  <a:pt x="f344" y="f345"/>
                </a:cubicBezTo>
                <a:cubicBezTo>
                  <a:pt x="f346" y="f347"/>
                  <a:pt x="f348" y="f61"/>
                  <a:pt x="f3" y="f6"/>
                </a:cubicBezTo>
                <a:close/>
              </a:path>
            </a:pathLst>
          </a:custGeom>
          <a:noFill/>
          <a:ln w="38157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9973443" y="3731035"/>
            <a:ext cx="475917" cy="56988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21 Disco magnético"/>
          <p:cNvSpPr/>
          <p:nvPr/>
        </p:nvSpPr>
        <p:spPr>
          <a:xfrm>
            <a:off x="11729155" y="1772637"/>
            <a:ext cx="287642" cy="359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val 18200"/>
              <a:gd name="f11" fmla="+- 0 0 10800"/>
              <a:gd name="f12" fmla="+- 18200 0 21600"/>
              <a:gd name="f13" fmla="+- 3400 0 6800"/>
              <a:gd name="f14" fmla="+- 0 0 0"/>
              <a:gd name="f15" fmla="*/ f4 1 21600"/>
              <a:gd name="f16" fmla="*/ f5 1 21600"/>
              <a:gd name="f17" fmla="+- 10800 0 f6"/>
              <a:gd name="f18" fmla="+- 0 0 f8"/>
              <a:gd name="f19" fmla="+- 0 0 f1"/>
              <a:gd name="f20" fmla="abs f9"/>
              <a:gd name="f21" fmla="abs f8"/>
              <a:gd name="f22" fmla="?: f9 f2 f1"/>
              <a:gd name="f23" fmla="?: f9 f1 f2"/>
              <a:gd name="f24" fmla="+- 10800 0 f7"/>
              <a:gd name="f25" fmla="+- 21600 0 f10"/>
              <a:gd name="f26" fmla="abs f11"/>
              <a:gd name="f27" fmla="abs f12"/>
              <a:gd name="f28" fmla="?: f11 f2 f1"/>
              <a:gd name="f29" fmla="?: f11 f1 f2"/>
              <a:gd name="f30" fmla="+- 6800 0 f8"/>
              <a:gd name="f31" fmla="abs f13"/>
              <a:gd name="f32" fmla="+- f7 0 f6"/>
              <a:gd name="f33" fmla="*/ f14 f0 1"/>
              <a:gd name="f34" fmla="abs f17"/>
              <a:gd name="f35" fmla="abs f18"/>
              <a:gd name="f36" fmla="?: f17 f19 f1"/>
              <a:gd name="f37" fmla="?: f17 f1 f19"/>
              <a:gd name="f38" fmla="?: f18 0 f0"/>
              <a:gd name="f39" fmla="?: f18 f0 0"/>
              <a:gd name="f40" fmla="?: f9 f19 f1"/>
              <a:gd name="f41" fmla="?: f9 f1 f19"/>
              <a:gd name="f42" fmla="?: f9 f23 f22"/>
              <a:gd name="f43" fmla="?: f9 f22 f23"/>
              <a:gd name="f44" fmla="abs f24"/>
              <a:gd name="f45" fmla="abs f25"/>
              <a:gd name="f46" fmla="?: f24 f19 f1"/>
              <a:gd name="f47" fmla="?: f24 f1 f19"/>
              <a:gd name="f48" fmla="?: f25 0 f0"/>
              <a:gd name="f49" fmla="?: f25 f0 0"/>
              <a:gd name="f50" fmla="?: f11 f19 f1"/>
              <a:gd name="f51" fmla="?: f11 f1 f19"/>
              <a:gd name="f52" fmla="?: f11 f29 f28"/>
              <a:gd name="f53" fmla="?: f11 f28 f29"/>
              <a:gd name="f54" fmla="abs f30"/>
              <a:gd name="f55" fmla="?: f30 0 f0"/>
              <a:gd name="f56" fmla="?: f30 f0 0"/>
              <a:gd name="f57" fmla="*/ f32 1 21600"/>
              <a:gd name="f58" fmla="*/ f33 1 f3"/>
              <a:gd name="f59" fmla="?: f17 f39 f38"/>
              <a:gd name="f60" fmla="?: f17 f38 f39"/>
              <a:gd name="f61" fmla="?: f18 f36 f37"/>
              <a:gd name="f62" fmla="?: f8 f43 f42"/>
              <a:gd name="f63" fmla="?: f8 f41 f40"/>
              <a:gd name="f64" fmla="?: f24 f49 f48"/>
              <a:gd name="f65" fmla="?: f24 f48 f49"/>
              <a:gd name="f66" fmla="?: f25 f46 f47"/>
              <a:gd name="f67" fmla="?: f12 f53 f52"/>
              <a:gd name="f68" fmla="?: f12 f51 f50"/>
              <a:gd name="f69" fmla="?: f17 f56 f55"/>
              <a:gd name="f70" fmla="?: f17 f55 f56"/>
              <a:gd name="f71" fmla="?: f30 f36 f37"/>
              <a:gd name="f72" fmla="?: f13 f43 f42"/>
              <a:gd name="f73" fmla="?: f13 f41 f40"/>
              <a:gd name="f74" fmla="*/ 0 f57 1"/>
              <a:gd name="f75" fmla="*/ 21600 f57 1"/>
              <a:gd name="f76" fmla="*/ 18200 f57 1"/>
              <a:gd name="f77" fmla="*/ 6800 f57 1"/>
              <a:gd name="f78" fmla="*/ 10800 f57 1"/>
              <a:gd name="f79" fmla="+- f58 0 f1"/>
              <a:gd name="f80" fmla="?: f18 f59 f60"/>
              <a:gd name="f81" fmla="?: f25 f64 f65"/>
              <a:gd name="f82" fmla="?: f30 f69 f70"/>
              <a:gd name="f83" fmla="*/ f78 1 f57"/>
              <a:gd name="f84" fmla="*/ f77 1 f57"/>
              <a:gd name="f85" fmla="*/ f74 1 f57"/>
              <a:gd name="f86" fmla="*/ f75 1 f57"/>
              <a:gd name="f87" fmla="*/ f76 1 f57"/>
              <a:gd name="f88" fmla="*/ f85 f15 1"/>
              <a:gd name="f89" fmla="*/ f86 f15 1"/>
              <a:gd name="f90" fmla="*/ f87 f16 1"/>
              <a:gd name="f91" fmla="*/ f84 f16 1"/>
              <a:gd name="f92" fmla="*/ f83 f15 1"/>
              <a:gd name="f93" fmla="*/ f85 f16 1"/>
              <a:gd name="f94" fmla="*/ f83 f16 1"/>
              <a:gd name="f95" fmla="*/ f8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92" y="f91"/>
              </a:cxn>
              <a:cxn ang="f79">
                <a:pos x="f92" y="f93"/>
              </a:cxn>
              <a:cxn ang="f79">
                <a:pos x="f88" y="f94"/>
              </a:cxn>
              <a:cxn ang="f79">
                <a:pos x="f92" y="f95"/>
              </a:cxn>
              <a:cxn ang="f79">
                <a:pos x="f89" y="f94"/>
              </a:cxn>
            </a:cxnLst>
            <a:rect l="f88" t="f91" r="f89" b="f90"/>
            <a:pathLst>
              <a:path w="21600" h="21600">
                <a:moveTo>
                  <a:pt x="f6" y="f8"/>
                </a:moveTo>
                <a:arcTo wR="f34" hR="f35" stAng="f80" swAng="f61"/>
                <a:arcTo wR="f20" hR="f21" stAng="f62" swAng="f63"/>
                <a:lnTo>
                  <a:pt x="f7" y="f10"/>
                </a:lnTo>
                <a:arcTo wR="f44" hR="f45" stAng="f81" swAng="f66"/>
                <a:arcTo wR="f26" hR="f27" stAng="f67" swAng="f68"/>
                <a:close/>
              </a:path>
              <a:path w="21600" h="21600">
                <a:moveTo>
                  <a:pt x="f6" y="f8"/>
                </a:moveTo>
                <a:arcTo wR="f34" hR="f54" stAng="f82" swAng="f71"/>
                <a:arcTo wR="f20" hR="f31" stAng="f72" swAng="f73"/>
              </a:path>
            </a:pathLst>
          </a:custGeom>
          <a:solidFill>
            <a:srgbClr val="FFFF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22 Disco magnético"/>
          <p:cNvSpPr/>
          <p:nvPr/>
        </p:nvSpPr>
        <p:spPr>
          <a:xfrm>
            <a:off x="12881161" y="4292998"/>
            <a:ext cx="287642" cy="359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val 18200"/>
              <a:gd name="f11" fmla="+- 0 0 10800"/>
              <a:gd name="f12" fmla="+- 18200 0 21600"/>
              <a:gd name="f13" fmla="+- 3400 0 6800"/>
              <a:gd name="f14" fmla="+- 0 0 0"/>
              <a:gd name="f15" fmla="*/ f4 1 21600"/>
              <a:gd name="f16" fmla="*/ f5 1 21600"/>
              <a:gd name="f17" fmla="+- 10800 0 f6"/>
              <a:gd name="f18" fmla="+- 0 0 f8"/>
              <a:gd name="f19" fmla="+- 0 0 f1"/>
              <a:gd name="f20" fmla="abs f9"/>
              <a:gd name="f21" fmla="abs f8"/>
              <a:gd name="f22" fmla="?: f9 f2 f1"/>
              <a:gd name="f23" fmla="?: f9 f1 f2"/>
              <a:gd name="f24" fmla="+- 10800 0 f7"/>
              <a:gd name="f25" fmla="+- 21600 0 f10"/>
              <a:gd name="f26" fmla="abs f11"/>
              <a:gd name="f27" fmla="abs f12"/>
              <a:gd name="f28" fmla="?: f11 f2 f1"/>
              <a:gd name="f29" fmla="?: f11 f1 f2"/>
              <a:gd name="f30" fmla="+- 6800 0 f8"/>
              <a:gd name="f31" fmla="abs f13"/>
              <a:gd name="f32" fmla="+- f7 0 f6"/>
              <a:gd name="f33" fmla="*/ f14 f0 1"/>
              <a:gd name="f34" fmla="abs f17"/>
              <a:gd name="f35" fmla="abs f18"/>
              <a:gd name="f36" fmla="?: f17 f19 f1"/>
              <a:gd name="f37" fmla="?: f17 f1 f19"/>
              <a:gd name="f38" fmla="?: f18 0 f0"/>
              <a:gd name="f39" fmla="?: f18 f0 0"/>
              <a:gd name="f40" fmla="?: f9 f19 f1"/>
              <a:gd name="f41" fmla="?: f9 f1 f19"/>
              <a:gd name="f42" fmla="?: f9 f23 f22"/>
              <a:gd name="f43" fmla="?: f9 f22 f23"/>
              <a:gd name="f44" fmla="abs f24"/>
              <a:gd name="f45" fmla="abs f25"/>
              <a:gd name="f46" fmla="?: f24 f19 f1"/>
              <a:gd name="f47" fmla="?: f24 f1 f19"/>
              <a:gd name="f48" fmla="?: f25 0 f0"/>
              <a:gd name="f49" fmla="?: f25 f0 0"/>
              <a:gd name="f50" fmla="?: f11 f19 f1"/>
              <a:gd name="f51" fmla="?: f11 f1 f19"/>
              <a:gd name="f52" fmla="?: f11 f29 f28"/>
              <a:gd name="f53" fmla="?: f11 f28 f29"/>
              <a:gd name="f54" fmla="abs f30"/>
              <a:gd name="f55" fmla="?: f30 0 f0"/>
              <a:gd name="f56" fmla="?: f30 f0 0"/>
              <a:gd name="f57" fmla="*/ f32 1 21600"/>
              <a:gd name="f58" fmla="*/ f33 1 f3"/>
              <a:gd name="f59" fmla="?: f17 f39 f38"/>
              <a:gd name="f60" fmla="?: f17 f38 f39"/>
              <a:gd name="f61" fmla="?: f18 f36 f37"/>
              <a:gd name="f62" fmla="?: f8 f43 f42"/>
              <a:gd name="f63" fmla="?: f8 f41 f40"/>
              <a:gd name="f64" fmla="?: f24 f49 f48"/>
              <a:gd name="f65" fmla="?: f24 f48 f49"/>
              <a:gd name="f66" fmla="?: f25 f46 f47"/>
              <a:gd name="f67" fmla="?: f12 f53 f52"/>
              <a:gd name="f68" fmla="?: f12 f51 f50"/>
              <a:gd name="f69" fmla="?: f17 f56 f55"/>
              <a:gd name="f70" fmla="?: f17 f55 f56"/>
              <a:gd name="f71" fmla="?: f30 f36 f37"/>
              <a:gd name="f72" fmla="?: f13 f43 f42"/>
              <a:gd name="f73" fmla="?: f13 f41 f40"/>
              <a:gd name="f74" fmla="*/ 0 f57 1"/>
              <a:gd name="f75" fmla="*/ 21600 f57 1"/>
              <a:gd name="f76" fmla="*/ 18200 f57 1"/>
              <a:gd name="f77" fmla="*/ 6800 f57 1"/>
              <a:gd name="f78" fmla="*/ 10800 f57 1"/>
              <a:gd name="f79" fmla="+- f58 0 f1"/>
              <a:gd name="f80" fmla="?: f18 f59 f60"/>
              <a:gd name="f81" fmla="?: f25 f64 f65"/>
              <a:gd name="f82" fmla="?: f30 f69 f70"/>
              <a:gd name="f83" fmla="*/ f78 1 f57"/>
              <a:gd name="f84" fmla="*/ f77 1 f57"/>
              <a:gd name="f85" fmla="*/ f74 1 f57"/>
              <a:gd name="f86" fmla="*/ f75 1 f57"/>
              <a:gd name="f87" fmla="*/ f76 1 f57"/>
              <a:gd name="f88" fmla="*/ f85 f15 1"/>
              <a:gd name="f89" fmla="*/ f86 f15 1"/>
              <a:gd name="f90" fmla="*/ f87 f16 1"/>
              <a:gd name="f91" fmla="*/ f84 f16 1"/>
              <a:gd name="f92" fmla="*/ f83 f15 1"/>
              <a:gd name="f93" fmla="*/ f85 f16 1"/>
              <a:gd name="f94" fmla="*/ f83 f16 1"/>
              <a:gd name="f95" fmla="*/ f8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92" y="f91"/>
              </a:cxn>
              <a:cxn ang="f79">
                <a:pos x="f92" y="f93"/>
              </a:cxn>
              <a:cxn ang="f79">
                <a:pos x="f88" y="f94"/>
              </a:cxn>
              <a:cxn ang="f79">
                <a:pos x="f92" y="f95"/>
              </a:cxn>
              <a:cxn ang="f79">
                <a:pos x="f89" y="f94"/>
              </a:cxn>
            </a:cxnLst>
            <a:rect l="f88" t="f91" r="f89" b="f90"/>
            <a:pathLst>
              <a:path w="21600" h="21600">
                <a:moveTo>
                  <a:pt x="f6" y="f8"/>
                </a:moveTo>
                <a:arcTo wR="f34" hR="f35" stAng="f80" swAng="f61"/>
                <a:arcTo wR="f20" hR="f21" stAng="f62" swAng="f63"/>
                <a:lnTo>
                  <a:pt x="f7" y="f10"/>
                </a:lnTo>
                <a:arcTo wR="f44" hR="f45" stAng="f81" swAng="f66"/>
                <a:arcTo wR="f26" hR="f27" stAng="f67" swAng="f68"/>
                <a:close/>
              </a:path>
              <a:path w="21600" h="21600">
                <a:moveTo>
                  <a:pt x="f6" y="f8"/>
                </a:moveTo>
                <a:arcTo wR="f34" hR="f54" stAng="f82" swAng="f71"/>
                <a:arcTo wR="f20" hR="f31" stAng="f72" swAng="f73"/>
              </a:path>
            </a:pathLst>
          </a:custGeom>
          <a:solidFill>
            <a:srgbClr val="FFFF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23 Disco magnético"/>
          <p:cNvSpPr/>
          <p:nvPr/>
        </p:nvSpPr>
        <p:spPr>
          <a:xfrm>
            <a:off x="6472443" y="2565001"/>
            <a:ext cx="287642" cy="359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val 18200"/>
              <a:gd name="f11" fmla="+- 0 0 10800"/>
              <a:gd name="f12" fmla="+- 18200 0 21600"/>
              <a:gd name="f13" fmla="+- 3400 0 6800"/>
              <a:gd name="f14" fmla="+- 0 0 0"/>
              <a:gd name="f15" fmla="*/ f4 1 21600"/>
              <a:gd name="f16" fmla="*/ f5 1 21600"/>
              <a:gd name="f17" fmla="+- 10800 0 f6"/>
              <a:gd name="f18" fmla="+- 0 0 f8"/>
              <a:gd name="f19" fmla="+- 0 0 f1"/>
              <a:gd name="f20" fmla="abs f9"/>
              <a:gd name="f21" fmla="abs f8"/>
              <a:gd name="f22" fmla="?: f9 f2 f1"/>
              <a:gd name="f23" fmla="?: f9 f1 f2"/>
              <a:gd name="f24" fmla="+- 10800 0 f7"/>
              <a:gd name="f25" fmla="+- 21600 0 f10"/>
              <a:gd name="f26" fmla="abs f11"/>
              <a:gd name="f27" fmla="abs f12"/>
              <a:gd name="f28" fmla="?: f11 f2 f1"/>
              <a:gd name="f29" fmla="?: f11 f1 f2"/>
              <a:gd name="f30" fmla="+- 6800 0 f8"/>
              <a:gd name="f31" fmla="abs f13"/>
              <a:gd name="f32" fmla="+- f7 0 f6"/>
              <a:gd name="f33" fmla="*/ f14 f0 1"/>
              <a:gd name="f34" fmla="abs f17"/>
              <a:gd name="f35" fmla="abs f18"/>
              <a:gd name="f36" fmla="?: f17 f19 f1"/>
              <a:gd name="f37" fmla="?: f17 f1 f19"/>
              <a:gd name="f38" fmla="?: f18 0 f0"/>
              <a:gd name="f39" fmla="?: f18 f0 0"/>
              <a:gd name="f40" fmla="?: f9 f19 f1"/>
              <a:gd name="f41" fmla="?: f9 f1 f19"/>
              <a:gd name="f42" fmla="?: f9 f23 f22"/>
              <a:gd name="f43" fmla="?: f9 f22 f23"/>
              <a:gd name="f44" fmla="abs f24"/>
              <a:gd name="f45" fmla="abs f25"/>
              <a:gd name="f46" fmla="?: f24 f19 f1"/>
              <a:gd name="f47" fmla="?: f24 f1 f19"/>
              <a:gd name="f48" fmla="?: f25 0 f0"/>
              <a:gd name="f49" fmla="?: f25 f0 0"/>
              <a:gd name="f50" fmla="?: f11 f19 f1"/>
              <a:gd name="f51" fmla="?: f11 f1 f19"/>
              <a:gd name="f52" fmla="?: f11 f29 f28"/>
              <a:gd name="f53" fmla="?: f11 f28 f29"/>
              <a:gd name="f54" fmla="abs f30"/>
              <a:gd name="f55" fmla="?: f30 0 f0"/>
              <a:gd name="f56" fmla="?: f30 f0 0"/>
              <a:gd name="f57" fmla="*/ f32 1 21600"/>
              <a:gd name="f58" fmla="*/ f33 1 f3"/>
              <a:gd name="f59" fmla="?: f17 f39 f38"/>
              <a:gd name="f60" fmla="?: f17 f38 f39"/>
              <a:gd name="f61" fmla="?: f18 f36 f37"/>
              <a:gd name="f62" fmla="?: f8 f43 f42"/>
              <a:gd name="f63" fmla="?: f8 f41 f40"/>
              <a:gd name="f64" fmla="?: f24 f49 f48"/>
              <a:gd name="f65" fmla="?: f24 f48 f49"/>
              <a:gd name="f66" fmla="?: f25 f46 f47"/>
              <a:gd name="f67" fmla="?: f12 f53 f52"/>
              <a:gd name="f68" fmla="?: f12 f51 f50"/>
              <a:gd name="f69" fmla="?: f17 f56 f55"/>
              <a:gd name="f70" fmla="?: f17 f55 f56"/>
              <a:gd name="f71" fmla="?: f30 f36 f37"/>
              <a:gd name="f72" fmla="?: f13 f43 f42"/>
              <a:gd name="f73" fmla="?: f13 f41 f40"/>
              <a:gd name="f74" fmla="*/ 0 f57 1"/>
              <a:gd name="f75" fmla="*/ 21600 f57 1"/>
              <a:gd name="f76" fmla="*/ 18200 f57 1"/>
              <a:gd name="f77" fmla="*/ 6800 f57 1"/>
              <a:gd name="f78" fmla="*/ 10800 f57 1"/>
              <a:gd name="f79" fmla="+- f58 0 f1"/>
              <a:gd name="f80" fmla="?: f18 f59 f60"/>
              <a:gd name="f81" fmla="?: f25 f64 f65"/>
              <a:gd name="f82" fmla="?: f30 f69 f70"/>
              <a:gd name="f83" fmla="*/ f78 1 f57"/>
              <a:gd name="f84" fmla="*/ f77 1 f57"/>
              <a:gd name="f85" fmla="*/ f74 1 f57"/>
              <a:gd name="f86" fmla="*/ f75 1 f57"/>
              <a:gd name="f87" fmla="*/ f76 1 f57"/>
              <a:gd name="f88" fmla="*/ f85 f15 1"/>
              <a:gd name="f89" fmla="*/ f86 f15 1"/>
              <a:gd name="f90" fmla="*/ f87 f16 1"/>
              <a:gd name="f91" fmla="*/ f84 f16 1"/>
              <a:gd name="f92" fmla="*/ f83 f15 1"/>
              <a:gd name="f93" fmla="*/ f85 f16 1"/>
              <a:gd name="f94" fmla="*/ f83 f16 1"/>
              <a:gd name="f95" fmla="*/ f8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92" y="f91"/>
              </a:cxn>
              <a:cxn ang="f79">
                <a:pos x="f92" y="f93"/>
              </a:cxn>
              <a:cxn ang="f79">
                <a:pos x="f88" y="f94"/>
              </a:cxn>
              <a:cxn ang="f79">
                <a:pos x="f92" y="f95"/>
              </a:cxn>
              <a:cxn ang="f79">
                <a:pos x="f89" y="f94"/>
              </a:cxn>
            </a:cxnLst>
            <a:rect l="f88" t="f91" r="f89" b="f90"/>
            <a:pathLst>
              <a:path w="21600" h="21600">
                <a:moveTo>
                  <a:pt x="f6" y="f8"/>
                </a:moveTo>
                <a:arcTo wR="f34" hR="f35" stAng="f80" swAng="f61"/>
                <a:arcTo wR="f20" hR="f21" stAng="f62" swAng="f63"/>
                <a:lnTo>
                  <a:pt x="f7" y="f10"/>
                </a:lnTo>
                <a:arcTo wR="f44" hR="f45" stAng="f81" swAng="f66"/>
                <a:arcTo wR="f26" hR="f27" stAng="f67" swAng="f68"/>
                <a:close/>
              </a:path>
              <a:path w="21600" h="21600">
                <a:moveTo>
                  <a:pt x="f6" y="f8"/>
                </a:moveTo>
                <a:arcTo wR="f34" hR="f54" stAng="f82" swAng="f71"/>
                <a:arcTo wR="f20" hR="f31" stAng="f72" swAng="f73"/>
              </a:path>
            </a:pathLst>
          </a:custGeom>
          <a:solidFill>
            <a:srgbClr val="FFFF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24 Disco magnético"/>
          <p:cNvSpPr/>
          <p:nvPr/>
        </p:nvSpPr>
        <p:spPr>
          <a:xfrm>
            <a:off x="10707121" y="4495318"/>
            <a:ext cx="215642" cy="287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val 18200"/>
              <a:gd name="f11" fmla="+- 0 0 10800"/>
              <a:gd name="f12" fmla="+- 18200 0 21600"/>
              <a:gd name="f13" fmla="+- 3400 0 6800"/>
              <a:gd name="f14" fmla="+- 0 0 0"/>
              <a:gd name="f15" fmla="*/ f4 1 21600"/>
              <a:gd name="f16" fmla="*/ f5 1 21600"/>
              <a:gd name="f17" fmla="+- 10800 0 f6"/>
              <a:gd name="f18" fmla="+- 0 0 f8"/>
              <a:gd name="f19" fmla="+- 0 0 f1"/>
              <a:gd name="f20" fmla="abs f9"/>
              <a:gd name="f21" fmla="abs f8"/>
              <a:gd name="f22" fmla="?: f9 f2 f1"/>
              <a:gd name="f23" fmla="?: f9 f1 f2"/>
              <a:gd name="f24" fmla="+- 10800 0 f7"/>
              <a:gd name="f25" fmla="+- 21600 0 f10"/>
              <a:gd name="f26" fmla="abs f11"/>
              <a:gd name="f27" fmla="abs f12"/>
              <a:gd name="f28" fmla="?: f11 f2 f1"/>
              <a:gd name="f29" fmla="?: f11 f1 f2"/>
              <a:gd name="f30" fmla="+- 6800 0 f8"/>
              <a:gd name="f31" fmla="abs f13"/>
              <a:gd name="f32" fmla="+- f7 0 f6"/>
              <a:gd name="f33" fmla="*/ f14 f0 1"/>
              <a:gd name="f34" fmla="abs f17"/>
              <a:gd name="f35" fmla="abs f18"/>
              <a:gd name="f36" fmla="?: f17 f19 f1"/>
              <a:gd name="f37" fmla="?: f17 f1 f19"/>
              <a:gd name="f38" fmla="?: f18 0 f0"/>
              <a:gd name="f39" fmla="?: f18 f0 0"/>
              <a:gd name="f40" fmla="?: f9 f19 f1"/>
              <a:gd name="f41" fmla="?: f9 f1 f19"/>
              <a:gd name="f42" fmla="?: f9 f23 f22"/>
              <a:gd name="f43" fmla="?: f9 f22 f23"/>
              <a:gd name="f44" fmla="abs f24"/>
              <a:gd name="f45" fmla="abs f25"/>
              <a:gd name="f46" fmla="?: f24 f19 f1"/>
              <a:gd name="f47" fmla="?: f24 f1 f19"/>
              <a:gd name="f48" fmla="?: f25 0 f0"/>
              <a:gd name="f49" fmla="?: f25 f0 0"/>
              <a:gd name="f50" fmla="?: f11 f19 f1"/>
              <a:gd name="f51" fmla="?: f11 f1 f19"/>
              <a:gd name="f52" fmla="?: f11 f29 f28"/>
              <a:gd name="f53" fmla="?: f11 f28 f29"/>
              <a:gd name="f54" fmla="abs f30"/>
              <a:gd name="f55" fmla="?: f30 0 f0"/>
              <a:gd name="f56" fmla="?: f30 f0 0"/>
              <a:gd name="f57" fmla="*/ f32 1 21600"/>
              <a:gd name="f58" fmla="*/ f33 1 f3"/>
              <a:gd name="f59" fmla="?: f17 f39 f38"/>
              <a:gd name="f60" fmla="?: f17 f38 f39"/>
              <a:gd name="f61" fmla="?: f18 f36 f37"/>
              <a:gd name="f62" fmla="?: f8 f43 f42"/>
              <a:gd name="f63" fmla="?: f8 f41 f40"/>
              <a:gd name="f64" fmla="?: f24 f49 f48"/>
              <a:gd name="f65" fmla="?: f24 f48 f49"/>
              <a:gd name="f66" fmla="?: f25 f46 f47"/>
              <a:gd name="f67" fmla="?: f12 f53 f52"/>
              <a:gd name="f68" fmla="?: f12 f51 f50"/>
              <a:gd name="f69" fmla="?: f17 f56 f55"/>
              <a:gd name="f70" fmla="?: f17 f55 f56"/>
              <a:gd name="f71" fmla="?: f30 f36 f37"/>
              <a:gd name="f72" fmla="?: f13 f43 f42"/>
              <a:gd name="f73" fmla="?: f13 f41 f40"/>
              <a:gd name="f74" fmla="*/ 0 f57 1"/>
              <a:gd name="f75" fmla="*/ 21600 f57 1"/>
              <a:gd name="f76" fmla="*/ 18200 f57 1"/>
              <a:gd name="f77" fmla="*/ 6800 f57 1"/>
              <a:gd name="f78" fmla="*/ 10800 f57 1"/>
              <a:gd name="f79" fmla="+- f58 0 f1"/>
              <a:gd name="f80" fmla="?: f18 f59 f60"/>
              <a:gd name="f81" fmla="?: f25 f64 f65"/>
              <a:gd name="f82" fmla="?: f30 f69 f70"/>
              <a:gd name="f83" fmla="*/ f78 1 f57"/>
              <a:gd name="f84" fmla="*/ f77 1 f57"/>
              <a:gd name="f85" fmla="*/ f74 1 f57"/>
              <a:gd name="f86" fmla="*/ f75 1 f57"/>
              <a:gd name="f87" fmla="*/ f76 1 f57"/>
              <a:gd name="f88" fmla="*/ f85 f15 1"/>
              <a:gd name="f89" fmla="*/ f86 f15 1"/>
              <a:gd name="f90" fmla="*/ f87 f16 1"/>
              <a:gd name="f91" fmla="*/ f84 f16 1"/>
              <a:gd name="f92" fmla="*/ f83 f15 1"/>
              <a:gd name="f93" fmla="*/ f85 f16 1"/>
              <a:gd name="f94" fmla="*/ f83 f16 1"/>
              <a:gd name="f95" fmla="*/ f8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92" y="f91"/>
              </a:cxn>
              <a:cxn ang="f79">
                <a:pos x="f92" y="f93"/>
              </a:cxn>
              <a:cxn ang="f79">
                <a:pos x="f88" y="f94"/>
              </a:cxn>
              <a:cxn ang="f79">
                <a:pos x="f92" y="f95"/>
              </a:cxn>
              <a:cxn ang="f79">
                <a:pos x="f89" y="f94"/>
              </a:cxn>
            </a:cxnLst>
            <a:rect l="f88" t="f91" r="f89" b="f90"/>
            <a:pathLst>
              <a:path w="21600" h="21600">
                <a:moveTo>
                  <a:pt x="f6" y="f8"/>
                </a:moveTo>
                <a:arcTo wR="f34" hR="f35" stAng="f80" swAng="f61"/>
                <a:arcTo wR="f20" hR="f21" stAng="f62" swAng="f63"/>
                <a:lnTo>
                  <a:pt x="f7" y="f10"/>
                </a:lnTo>
                <a:arcTo wR="f44" hR="f45" stAng="f81" swAng="f66"/>
                <a:arcTo wR="f26" hR="f27" stAng="f67" swAng="f68"/>
                <a:close/>
              </a:path>
              <a:path w="21600" h="21600">
                <a:moveTo>
                  <a:pt x="f6" y="f8"/>
                </a:moveTo>
                <a:arcTo wR="f34" hR="f54" stAng="f82" swAng="f71"/>
                <a:arcTo wR="f20" hR="f31" stAng="f72" swAng="f73"/>
              </a:path>
            </a:pathLst>
          </a:custGeom>
          <a:solidFill>
            <a:srgbClr val="FFFF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25 Disco magnético"/>
          <p:cNvSpPr/>
          <p:nvPr/>
        </p:nvSpPr>
        <p:spPr>
          <a:xfrm>
            <a:off x="12737162" y="5733361"/>
            <a:ext cx="287642" cy="359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val 18200"/>
              <a:gd name="f11" fmla="+- 0 0 10800"/>
              <a:gd name="f12" fmla="+- 18200 0 21600"/>
              <a:gd name="f13" fmla="+- 3400 0 6800"/>
              <a:gd name="f14" fmla="+- 0 0 0"/>
              <a:gd name="f15" fmla="*/ f4 1 21600"/>
              <a:gd name="f16" fmla="*/ f5 1 21600"/>
              <a:gd name="f17" fmla="+- 10800 0 f6"/>
              <a:gd name="f18" fmla="+- 0 0 f8"/>
              <a:gd name="f19" fmla="+- 0 0 f1"/>
              <a:gd name="f20" fmla="abs f9"/>
              <a:gd name="f21" fmla="abs f8"/>
              <a:gd name="f22" fmla="?: f9 f2 f1"/>
              <a:gd name="f23" fmla="?: f9 f1 f2"/>
              <a:gd name="f24" fmla="+- 10800 0 f7"/>
              <a:gd name="f25" fmla="+- 21600 0 f10"/>
              <a:gd name="f26" fmla="abs f11"/>
              <a:gd name="f27" fmla="abs f12"/>
              <a:gd name="f28" fmla="?: f11 f2 f1"/>
              <a:gd name="f29" fmla="?: f11 f1 f2"/>
              <a:gd name="f30" fmla="+- 6800 0 f8"/>
              <a:gd name="f31" fmla="abs f13"/>
              <a:gd name="f32" fmla="+- f7 0 f6"/>
              <a:gd name="f33" fmla="*/ f14 f0 1"/>
              <a:gd name="f34" fmla="abs f17"/>
              <a:gd name="f35" fmla="abs f18"/>
              <a:gd name="f36" fmla="?: f17 f19 f1"/>
              <a:gd name="f37" fmla="?: f17 f1 f19"/>
              <a:gd name="f38" fmla="?: f18 0 f0"/>
              <a:gd name="f39" fmla="?: f18 f0 0"/>
              <a:gd name="f40" fmla="?: f9 f19 f1"/>
              <a:gd name="f41" fmla="?: f9 f1 f19"/>
              <a:gd name="f42" fmla="?: f9 f23 f22"/>
              <a:gd name="f43" fmla="?: f9 f22 f23"/>
              <a:gd name="f44" fmla="abs f24"/>
              <a:gd name="f45" fmla="abs f25"/>
              <a:gd name="f46" fmla="?: f24 f19 f1"/>
              <a:gd name="f47" fmla="?: f24 f1 f19"/>
              <a:gd name="f48" fmla="?: f25 0 f0"/>
              <a:gd name="f49" fmla="?: f25 f0 0"/>
              <a:gd name="f50" fmla="?: f11 f19 f1"/>
              <a:gd name="f51" fmla="?: f11 f1 f19"/>
              <a:gd name="f52" fmla="?: f11 f29 f28"/>
              <a:gd name="f53" fmla="?: f11 f28 f29"/>
              <a:gd name="f54" fmla="abs f30"/>
              <a:gd name="f55" fmla="?: f30 0 f0"/>
              <a:gd name="f56" fmla="?: f30 f0 0"/>
              <a:gd name="f57" fmla="*/ f32 1 21600"/>
              <a:gd name="f58" fmla="*/ f33 1 f3"/>
              <a:gd name="f59" fmla="?: f17 f39 f38"/>
              <a:gd name="f60" fmla="?: f17 f38 f39"/>
              <a:gd name="f61" fmla="?: f18 f36 f37"/>
              <a:gd name="f62" fmla="?: f8 f43 f42"/>
              <a:gd name="f63" fmla="?: f8 f41 f40"/>
              <a:gd name="f64" fmla="?: f24 f49 f48"/>
              <a:gd name="f65" fmla="?: f24 f48 f49"/>
              <a:gd name="f66" fmla="?: f25 f46 f47"/>
              <a:gd name="f67" fmla="?: f12 f53 f52"/>
              <a:gd name="f68" fmla="?: f12 f51 f50"/>
              <a:gd name="f69" fmla="?: f17 f56 f55"/>
              <a:gd name="f70" fmla="?: f17 f55 f56"/>
              <a:gd name="f71" fmla="?: f30 f36 f37"/>
              <a:gd name="f72" fmla="?: f13 f43 f42"/>
              <a:gd name="f73" fmla="?: f13 f41 f40"/>
              <a:gd name="f74" fmla="*/ 0 f57 1"/>
              <a:gd name="f75" fmla="*/ 21600 f57 1"/>
              <a:gd name="f76" fmla="*/ 18200 f57 1"/>
              <a:gd name="f77" fmla="*/ 6800 f57 1"/>
              <a:gd name="f78" fmla="*/ 10800 f57 1"/>
              <a:gd name="f79" fmla="+- f58 0 f1"/>
              <a:gd name="f80" fmla="?: f18 f59 f60"/>
              <a:gd name="f81" fmla="?: f25 f64 f65"/>
              <a:gd name="f82" fmla="?: f30 f69 f70"/>
              <a:gd name="f83" fmla="*/ f78 1 f57"/>
              <a:gd name="f84" fmla="*/ f77 1 f57"/>
              <a:gd name="f85" fmla="*/ f74 1 f57"/>
              <a:gd name="f86" fmla="*/ f75 1 f57"/>
              <a:gd name="f87" fmla="*/ f76 1 f57"/>
              <a:gd name="f88" fmla="*/ f85 f15 1"/>
              <a:gd name="f89" fmla="*/ f86 f15 1"/>
              <a:gd name="f90" fmla="*/ f87 f16 1"/>
              <a:gd name="f91" fmla="*/ f84 f16 1"/>
              <a:gd name="f92" fmla="*/ f83 f15 1"/>
              <a:gd name="f93" fmla="*/ f85 f16 1"/>
              <a:gd name="f94" fmla="*/ f83 f16 1"/>
              <a:gd name="f95" fmla="*/ f8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92" y="f91"/>
              </a:cxn>
              <a:cxn ang="f79">
                <a:pos x="f92" y="f93"/>
              </a:cxn>
              <a:cxn ang="f79">
                <a:pos x="f88" y="f94"/>
              </a:cxn>
              <a:cxn ang="f79">
                <a:pos x="f92" y="f95"/>
              </a:cxn>
              <a:cxn ang="f79">
                <a:pos x="f89" y="f94"/>
              </a:cxn>
            </a:cxnLst>
            <a:rect l="f88" t="f91" r="f89" b="f90"/>
            <a:pathLst>
              <a:path w="21600" h="21600">
                <a:moveTo>
                  <a:pt x="f6" y="f8"/>
                </a:moveTo>
                <a:arcTo wR="f34" hR="f35" stAng="f80" swAng="f61"/>
                <a:arcTo wR="f20" hR="f21" stAng="f62" swAng="f63"/>
                <a:lnTo>
                  <a:pt x="f7" y="f10"/>
                </a:lnTo>
                <a:arcTo wR="f44" hR="f45" stAng="f81" swAng="f66"/>
                <a:arcTo wR="f26" hR="f27" stAng="f67" swAng="f68"/>
                <a:close/>
              </a:path>
              <a:path w="21600" h="21600">
                <a:moveTo>
                  <a:pt x="f6" y="f8"/>
                </a:moveTo>
                <a:arcTo wR="f34" hR="f54" stAng="f82" swAng="f71"/>
                <a:arcTo wR="f20" hR="f31" stAng="f72" swAng="f73"/>
              </a:path>
            </a:pathLst>
          </a:custGeom>
          <a:solidFill>
            <a:srgbClr val="FFFF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22" name="26 Conector recto de flecha"/>
          <p:cNvCxnSpPr/>
          <p:nvPr/>
        </p:nvCxnSpPr>
        <p:spPr>
          <a:xfrm flipH="1">
            <a:off x="10449360" y="2290681"/>
            <a:ext cx="1180079" cy="1725116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cxnSp>
        <p:nvCxnSpPr>
          <p:cNvPr id="23" name="30 Conector recto de flecha"/>
          <p:cNvCxnSpPr/>
          <p:nvPr/>
        </p:nvCxnSpPr>
        <p:spPr>
          <a:xfrm flipH="1" flipV="1">
            <a:off x="10504800" y="4148998"/>
            <a:ext cx="2376361" cy="323999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cxnSp>
        <p:nvCxnSpPr>
          <p:cNvPr id="24" name="31 Conector recto de flecha"/>
          <p:cNvCxnSpPr/>
          <p:nvPr/>
        </p:nvCxnSpPr>
        <p:spPr>
          <a:xfrm flipH="1" flipV="1">
            <a:off x="10432801" y="4364998"/>
            <a:ext cx="215999" cy="143999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cxnSp>
        <p:nvCxnSpPr>
          <p:cNvPr id="25" name="32 Conector recto de flecha"/>
          <p:cNvCxnSpPr/>
          <p:nvPr/>
        </p:nvCxnSpPr>
        <p:spPr>
          <a:xfrm flipH="1" flipV="1">
            <a:off x="10939680" y="4782961"/>
            <a:ext cx="1727996" cy="1008354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cxnSp>
        <p:nvCxnSpPr>
          <p:cNvPr id="26" name="33 Conector recto de flecha"/>
          <p:cNvCxnSpPr/>
          <p:nvPr/>
        </p:nvCxnSpPr>
        <p:spPr>
          <a:xfrm>
            <a:off x="6904442" y="2924635"/>
            <a:ext cx="2952360" cy="936364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sp>
        <p:nvSpPr>
          <p:cNvPr id="27" name="34 Nube"/>
          <p:cNvSpPr/>
          <p:nvPr/>
        </p:nvSpPr>
        <p:spPr>
          <a:xfrm>
            <a:off x="6544443" y="4940996"/>
            <a:ext cx="791641" cy="503642"/>
          </a:xfrm>
          <a:custGeom>
            <a:avLst>
              <a:gd name="f0" fmla="val 1350"/>
              <a:gd name="f1" fmla="val 2592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3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*/ f5 1 21600"/>
              <a:gd name="f187" fmla="*/ f6 1 21600"/>
              <a:gd name="f188" fmla="*/ 0 f9 1"/>
              <a:gd name="f189" fmla="*/ f7 f2 1"/>
              <a:gd name="f190" fmla="*/ f179 f2 1"/>
              <a:gd name="f191" fmla="+- f8 0 f7"/>
              <a:gd name="f192" fmla="pin -2147483647 f0 2147483647"/>
              <a:gd name="f193" fmla="pin -2147483647 f1 2147483647"/>
              <a:gd name="f194" fmla="val f192"/>
              <a:gd name="f195" fmla="val f193"/>
              <a:gd name="f196" fmla="*/ f188 1 f4"/>
              <a:gd name="f197" fmla="*/ f189 1 f4"/>
              <a:gd name="f198" fmla="*/ f190 1 f4"/>
              <a:gd name="f199" fmla="*/ f191 1 21600"/>
              <a:gd name="f200" fmla="*/ f192 f186 1"/>
              <a:gd name="f201" fmla="*/ f193 f187 1"/>
              <a:gd name="f202" fmla="+- f194 0 10800"/>
              <a:gd name="f203" fmla="+- f195 0 10800"/>
              <a:gd name="f204" fmla="+- 0 0 f196"/>
              <a:gd name="f205" fmla="+- f197 0 f3"/>
              <a:gd name="f206" fmla="+- f198 0 f3"/>
              <a:gd name="f207" fmla="*/ 3000 f199 1"/>
              <a:gd name="f208" fmla="*/ 17110 f199 1"/>
              <a:gd name="f209" fmla="*/ 17330 f199 1"/>
              <a:gd name="f210" fmla="*/ 3320 f199 1"/>
              <a:gd name="f211" fmla="+- 0 0 f203"/>
              <a:gd name="f212" fmla="+- 0 0 f202"/>
              <a:gd name="f213" fmla="*/ f204 f2 1"/>
              <a:gd name="f214" fmla="+- f206 0 f205"/>
              <a:gd name="f215" fmla="*/ f207 1 f199"/>
              <a:gd name="f216" fmla="*/ f208 1 f199"/>
              <a:gd name="f217" fmla="*/ f210 1 f199"/>
              <a:gd name="f218" fmla="*/ f209 1 f199"/>
              <a:gd name="f219" fmla="*/ f213 1 f9"/>
              <a:gd name="f220" fmla="+- 0 0 f211"/>
              <a:gd name="f221" fmla="+- 0 0 f212"/>
              <a:gd name="f222" fmla="*/ f215 f186 1"/>
              <a:gd name="f223" fmla="*/ f216 f186 1"/>
              <a:gd name="f224" fmla="*/ f218 f187 1"/>
              <a:gd name="f225" fmla="*/ f217 f187 1"/>
              <a:gd name="f226" fmla="+- f219 0 f3"/>
              <a:gd name="f227" fmla="+- 0 0 f220"/>
              <a:gd name="f228" fmla="+- 0 0 f221"/>
              <a:gd name="f229" fmla="at2 f227 f228"/>
              <a:gd name="f230" fmla="+- f226 f3 0"/>
              <a:gd name="f231" fmla="+- f229 f3 0"/>
              <a:gd name="f232" fmla="*/ f230 f9 1"/>
              <a:gd name="f233" fmla="*/ f231 f9 1"/>
              <a:gd name="f234" fmla="*/ f232 1 f2"/>
              <a:gd name="f235" fmla="*/ f233 1 f2"/>
              <a:gd name="f236" fmla="+- 0 0 f234"/>
              <a:gd name="f237" fmla="+- 0 0 f235"/>
              <a:gd name="f238" fmla="+- 0 0 f236"/>
              <a:gd name="f239" fmla="val f237"/>
              <a:gd name="f240" fmla="*/ f238 f2 1"/>
              <a:gd name="f241" fmla="+- 0 0 f239"/>
              <a:gd name="f242" fmla="*/ f240 1 f9"/>
              <a:gd name="f243" fmla="*/ f241 f2 1"/>
              <a:gd name="f244" fmla="+- f242 0 f3"/>
              <a:gd name="f245" fmla="*/ f243 1 f9"/>
              <a:gd name="f246" fmla="cos 1 f244"/>
              <a:gd name="f247" fmla="sin 1 f244"/>
              <a:gd name="f248" fmla="+- f245 0 f3"/>
              <a:gd name="f249" fmla="+- 0 0 f246"/>
              <a:gd name="f250" fmla="+- 0 0 f247"/>
              <a:gd name="f251" fmla="+- 0 0 f249"/>
              <a:gd name="f252" fmla="+- 0 0 f250"/>
              <a:gd name="f253" fmla="+- f248 f3 0"/>
              <a:gd name="f254" fmla="val f251"/>
              <a:gd name="f255" fmla="val f252"/>
              <a:gd name="f256" fmla="*/ f253 f9 1"/>
              <a:gd name="f257" fmla="+- 0 0 f254"/>
              <a:gd name="f258" fmla="+- 0 0 f255"/>
              <a:gd name="f259" fmla="*/ f256 1 f2"/>
              <a:gd name="f260" fmla="*/ 1800 f257 1"/>
              <a:gd name="f261" fmla="*/ 1800 f258 1"/>
              <a:gd name="f262" fmla="*/ 1200 f257 1"/>
              <a:gd name="f263" fmla="*/ 1200 f258 1"/>
              <a:gd name="f264" fmla="*/ 700 f257 1"/>
              <a:gd name="f265" fmla="*/ 700 f258 1"/>
              <a:gd name="f266" fmla="+- 0 0 f259"/>
              <a:gd name="f267" fmla="*/ f260 f260 1"/>
              <a:gd name="f268" fmla="*/ f261 f261 1"/>
              <a:gd name="f269" fmla="*/ f262 f262 1"/>
              <a:gd name="f270" fmla="*/ f263 f263 1"/>
              <a:gd name="f271" fmla="*/ f264 f264 1"/>
              <a:gd name="f272" fmla="*/ f265 f265 1"/>
              <a:gd name="f273" fmla="+- 0 0 f266"/>
              <a:gd name="f274" fmla="+- f267 f268 0"/>
              <a:gd name="f275" fmla="+- f269 f270 0"/>
              <a:gd name="f276" fmla="+- f271 f272 0"/>
              <a:gd name="f277" fmla="*/ f273 f2 1"/>
              <a:gd name="f278" fmla="sqrt f274"/>
              <a:gd name="f279" fmla="sqrt f275"/>
              <a:gd name="f280" fmla="sqrt f276"/>
              <a:gd name="f281" fmla="*/ f277 1 f9"/>
              <a:gd name="f282" fmla="*/ f178 1 f278"/>
              <a:gd name="f283" fmla="*/ f181 1 f279"/>
              <a:gd name="f284" fmla="*/ f183 1 f280"/>
              <a:gd name="f285" fmla="+- f281 0 f3"/>
              <a:gd name="f286" fmla="*/ f257 f282 1"/>
              <a:gd name="f287" fmla="*/ f258 f282 1"/>
              <a:gd name="f288" fmla="*/ f257 f283 1"/>
              <a:gd name="f289" fmla="*/ f258 f283 1"/>
              <a:gd name="f290" fmla="*/ f257 f284 1"/>
              <a:gd name="f291" fmla="*/ f258 f284 1"/>
              <a:gd name="f292" fmla="sin 1 f285"/>
              <a:gd name="f293" fmla="cos 1 f285"/>
              <a:gd name="f294" fmla="+- 0 0 f292"/>
              <a:gd name="f295" fmla="+- 0 0 f293"/>
              <a:gd name="f296" fmla="+- f194 0 f290"/>
              <a:gd name="f297" fmla="+- f195 0 f291"/>
              <a:gd name="f298" fmla="+- 0 0 f294"/>
              <a:gd name="f299" fmla="+- 0 0 f295"/>
              <a:gd name="f300" fmla="val f298"/>
              <a:gd name="f301" fmla="val f299"/>
              <a:gd name="f302" fmla="+- 0 0 f300"/>
              <a:gd name="f303" fmla="+- 0 0 f301"/>
              <a:gd name="f304" fmla="*/ 10800 f302 1"/>
              <a:gd name="f305" fmla="*/ 10800 f303 1"/>
              <a:gd name="f306" fmla="+- f304 10800 0"/>
              <a:gd name="f307" fmla="+- f305 10800 0"/>
              <a:gd name="f308" fmla="*/ f304 1 12"/>
              <a:gd name="f309" fmla="*/ f305 1 12"/>
              <a:gd name="f310" fmla="+- f194 0 f306"/>
              <a:gd name="f311" fmla="+- f195 0 f307"/>
              <a:gd name="f312" fmla="*/ f310 1 3"/>
              <a:gd name="f313" fmla="*/ f311 1 3"/>
              <a:gd name="f314" fmla="*/ f310 2 1"/>
              <a:gd name="f315" fmla="*/ f311 2 1"/>
              <a:gd name="f316" fmla="*/ f314 1 3"/>
              <a:gd name="f317" fmla="*/ f315 1 3"/>
              <a:gd name="f318" fmla="+- f312 f306 0"/>
              <a:gd name="f319" fmla="+- f313 f307 0"/>
              <a:gd name="f320" fmla="+- f318 0 f308"/>
              <a:gd name="f321" fmla="+- f319 0 f309"/>
              <a:gd name="f322" fmla="+- f316 f306 0"/>
              <a:gd name="f323" fmla="+- f317 f307 0"/>
              <a:gd name="f324" fmla="+- f320 0 f286"/>
              <a:gd name="f325" fmla="+- f321 0 f287"/>
              <a:gd name="f326" fmla="+- f322 0 f288"/>
              <a:gd name="f327" fmla="+- f323 0 f289"/>
            </a:gdLst>
            <a:ahLst>
              <a:ahXY gdRefX="f0" minX="f185" maxX="f10" gdRefY="f1" minY="f185" maxY="f10">
                <a:pos x="f200" y="f20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2" t="f225" r="f223" b="f224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24" y="f325"/>
                </a:moveTo>
                <a:arcTo wR="f180" hR="f180" stAng="f205" swAng="f214"/>
                <a:close/>
              </a:path>
              <a:path w="21600" h="21600">
                <a:moveTo>
                  <a:pt x="f326" y="f327"/>
                </a:moveTo>
                <a:arcTo wR="f182" hR="f182" stAng="f205" swAng="f214"/>
                <a:close/>
              </a:path>
              <a:path w="21600" h="21600">
                <a:moveTo>
                  <a:pt x="f296" y="f297"/>
                </a:moveTo>
                <a:arcTo wR="f184" hR="f184" stAng="f205" swAng="f214"/>
                <a:close/>
              </a:path>
            </a:pathLst>
          </a:custGeom>
          <a:noFill/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35 Nube"/>
          <p:cNvSpPr/>
          <p:nvPr/>
        </p:nvSpPr>
        <p:spPr>
          <a:xfrm>
            <a:off x="7768797" y="5949360"/>
            <a:ext cx="791641" cy="503642"/>
          </a:xfrm>
          <a:custGeom>
            <a:avLst>
              <a:gd name="f0" fmla="val 1350"/>
              <a:gd name="f1" fmla="val 2592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3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*/ f5 1 21600"/>
              <a:gd name="f187" fmla="*/ f6 1 21600"/>
              <a:gd name="f188" fmla="*/ 0 f9 1"/>
              <a:gd name="f189" fmla="*/ f7 f2 1"/>
              <a:gd name="f190" fmla="*/ f179 f2 1"/>
              <a:gd name="f191" fmla="+- f8 0 f7"/>
              <a:gd name="f192" fmla="pin -2147483647 f0 2147483647"/>
              <a:gd name="f193" fmla="pin -2147483647 f1 2147483647"/>
              <a:gd name="f194" fmla="val f192"/>
              <a:gd name="f195" fmla="val f193"/>
              <a:gd name="f196" fmla="*/ f188 1 f4"/>
              <a:gd name="f197" fmla="*/ f189 1 f4"/>
              <a:gd name="f198" fmla="*/ f190 1 f4"/>
              <a:gd name="f199" fmla="*/ f191 1 21600"/>
              <a:gd name="f200" fmla="*/ f192 f186 1"/>
              <a:gd name="f201" fmla="*/ f193 f187 1"/>
              <a:gd name="f202" fmla="+- f194 0 10800"/>
              <a:gd name="f203" fmla="+- f195 0 10800"/>
              <a:gd name="f204" fmla="+- 0 0 f196"/>
              <a:gd name="f205" fmla="+- f197 0 f3"/>
              <a:gd name="f206" fmla="+- f198 0 f3"/>
              <a:gd name="f207" fmla="*/ 3000 f199 1"/>
              <a:gd name="f208" fmla="*/ 17110 f199 1"/>
              <a:gd name="f209" fmla="*/ 17330 f199 1"/>
              <a:gd name="f210" fmla="*/ 3320 f199 1"/>
              <a:gd name="f211" fmla="+- 0 0 f203"/>
              <a:gd name="f212" fmla="+- 0 0 f202"/>
              <a:gd name="f213" fmla="*/ f204 f2 1"/>
              <a:gd name="f214" fmla="+- f206 0 f205"/>
              <a:gd name="f215" fmla="*/ f207 1 f199"/>
              <a:gd name="f216" fmla="*/ f208 1 f199"/>
              <a:gd name="f217" fmla="*/ f210 1 f199"/>
              <a:gd name="f218" fmla="*/ f209 1 f199"/>
              <a:gd name="f219" fmla="*/ f213 1 f9"/>
              <a:gd name="f220" fmla="+- 0 0 f211"/>
              <a:gd name="f221" fmla="+- 0 0 f212"/>
              <a:gd name="f222" fmla="*/ f215 f186 1"/>
              <a:gd name="f223" fmla="*/ f216 f186 1"/>
              <a:gd name="f224" fmla="*/ f218 f187 1"/>
              <a:gd name="f225" fmla="*/ f217 f187 1"/>
              <a:gd name="f226" fmla="+- f219 0 f3"/>
              <a:gd name="f227" fmla="+- 0 0 f220"/>
              <a:gd name="f228" fmla="+- 0 0 f221"/>
              <a:gd name="f229" fmla="at2 f227 f228"/>
              <a:gd name="f230" fmla="+- f226 f3 0"/>
              <a:gd name="f231" fmla="+- f229 f3 0"/>
              <a:gd name="f232" fmla="*/ f230 f9 1"/>
              <a:gd name="f233" fmla="*/ f231 f9 1"/>
              <a:gd name="f234" fmla="*/ f232 1 f2"/>
              <a:gd name="f235" fmla="*/ f233 1 f2"/>
              <a:gd name="f236" fmla="+- 0 0 f234"/>
              <a:gd name="f237" fmla="+- 0 0 f235"/>
              <a:gd name="f238" fmla="+- 0 0 f236"/>
              <a:gd name="f239" fmla="val f237"/>
              <a:gd name="f240" fmla="*/ f238 f2 1"/>
              <a:gd name="f241" fmla="+- 0 0 f239"/>
              <a:gd name="f242" fmla="*/ f240 1 f9"/>
              <a:gd name="f243" fmla="*/ f241 f2 1"/>
              <a:gd name="f244" fmla="+- f242 0 f3"/>
              <a:gd name="f245" fmla="*/ f243 1 f9"/>
              <a:gd name="f246" fmla="cos 1 f244"/>
              <a:gd name="f247" fmla="sin 1 f244"/>
              <a:gd name="f248" fmla="+- f245 0 f3"/>
              <a:gd name="f249" fmla="+- 0 0 f246"/>
              <a:gd name="f250" fmla="+- 0 0 f247"/>
              <a:gd name="f251" fmla="+- 0 0 f249"/>
              <a:gd name="f252" fmla="+- 0 0 f250"/>
              <a:gd name="f253" fmla="+- f248 f3 0"/>
              <a:gd name="f254" fmla="val f251"/>
              <a:gd name="f255" fmla="val f252"/>
              <a:gd name="f256" fmla="*/ f253 f9 1"/>
              <a:gd name="f257" fmla="+- 0 0 f254"/>
              <a:gd name="f258" fmla="+- 0 0 f255"/>
              <a:gd name="f259" fmla="*/ f256 1 f2"/>
              <a:gd name="f260" fmla="*/ 1800 f257 1"/>
              <a:gd name="f261" fmla="*/ 1800 f258 1"/>
              <a:gd name="f262" fmla="*/ 1200 f257 1"/>
              <a:gd name="f263" fmla="*/ 1200 f258 1"/>
              <a:gd name="f264" fmla="*/ 700 f257 1"/>
              <a:gd name="f265" fmla="*/ 700 f258 1"/>
              <a:gd name="f266" fmla="+- 0 0 f259"/>
              <a:gd name="f267" fmla="*/ f260 f260 1"/>
              <a:gd name="f268" fmla="*/ f261 f261 1"/>
              <a:gd name="f269" fmla="*/ f262 f262 1"/>
              <a:gd name="f270" fmla="*/ f263 f263 1"/>
              <a:gd name="f271" fmla="*/ f264 f264 1"/>
              <a:gd name="f272" fmla="*/ f265 f265 1"/>
              <a:gd name="f273" fmla="+- 0 0 f266"/>
              <a:gd name="f274" fmla="+- f267 f268 0"/>
              <a:gd name="f275" fmla="+- f269 f270 0"/>
              <a:gd name="f276" fmla="+- f271 f272 0"/>
              <a:gd name="f277" fmla="*/ f273 f2 1"/>
              <a:gd name="f278" fmla="sqrt f274"/>
              <a:gd name="f279" fmla="sqrt f275"/>
              <a:gd name="f280" fmla="sqrt f276"/>
              <a:gd name="f281" fmla="*/ f277 1 f9"/>
              <a:gd name="f282" fmla="*/ f178 1 f278"/>
              <a:gd name="f283" fmla="*/ f181 1 f279"/>
              <a:gd name="f284" fmla="*/ f183 1 f280"/>
              <a:gd name="f285" fmla="+- f281 0 f3"/>
              <a:gd name="f286" fmla="*/ f257 f282 1"/>
              <a:gd name="f287" fmla="*/ f258 f282 1"/>
              <a:gd name="f288" fmla="*/ f257 f283 1"/>
              <a:gd name="f289" fmla="*/ f258 f283 1"/>
              <a:gd name="f290" fmla="*/ f257 f284 1"/>
              <a:gd name="f291" fmla="*/ f258 f284 1"/>
              <a:gd name="f292" fmla="sin 1 f285"/>
              <a:gd name="f293" fmla="cos 1 f285"/>
              <a:gd name="f294" fmla="+- 0 0 f292"/>
              <a:gd name="f295" fmla="+- 0 0 f293"/>
              <a:gd name="f296" fmla="+- f194 0 f290"/>
              <a:gd name="f297" fmla="+- f195 0 f291"/>
              <a:gd name="f298" fmla="+- 0 0 f294"/>
              <a:gd name="f299" fmla="+- 0 0 f295"/>
              <a:gd name="f300" fmla="val f298"/>
              <a:gd name="f301" fmla="val f299"/>
              <a:gd name="f302" fmla="+- 0 0 f300"/>
              <a:gd name="f303" fmla="+- 0 0 f301"/>
              <a:gd name="f304" fmla="*/ 10800 f302 1"/>
              <a:gd name="f305" fmla="*/ 10800 f303 1"/>
              <a:gd name="f306" fmla="+- f304 10800 0"/>
              <a:gd name="f307" fmla="+- f305 10800 0"/>
              <a:gd name="f308" fmla="*/ f304 1 12"/>
              <a:gd name="f309" fmla="*/ f305 1 12"/>
              <a:gd name="f310" fmla="+- f194 0 f306"/>
              <a:gd name="f311" fmla="+- f195 0 f307"/>
              <a:gd name="f312" fmla="*/ f310 1 3"/>
              <a:gd name="f313" fmla="*/ f311 1 3"/>
              <a:gd name="f314" fmla="*/ f310 2 1"/>
              <a:gd name="f315" fmla="*/ f311 2 1"/>
              <a:gd name="f316" fmla="*/ f314 1 3"/>
              <a:gd name="f317" fmla="*/ f315 1 3"/>
              <a:gd name="f318" fmla="+- f312 f306 0"/>
              <a:gd name="f319" fmla="+- f313 f307 0"/>
              <a:gd name="f320" fmla="+- f318 0 f308"/>
              <a:gd name="f321" fmla="+- f319 0 f309"/>
              <a:gd name="f322" fmla="+- f316 f306 0"/>
              <a:gd name="f323" fmla="+- f317 f307 0"/>
              <a:gd name="f324" fmla="+- f320 0 f286"/>
              <a:gd name="f325" fmla="+- f321 0 f287"/>
              <a:gd name="f326" fmla="+- f322 0 f288"/>
              <a:gd name="f327" fmla="+- f323 0 f289"/>
            </a:gdLst>
            <a:ahLst>
              <a:ahXY gdRefX="f0" minX="f185" maxX="f10" gdRefY="f1" minY="f185" maxY="f10">
                <a:pos x="f200" y="f20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2" t="f225" r="f223" b="f224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24" y="f325"/>
                </a:moveTo>
                <a:arcTo wR="f180" hR="f180" stAng="f205" swAng="f214"/>
                <a:close/>
              </a:path>
              <a:path w="21600" h="21600">
                <a:moveTo>
                  <a:pt x="f326" y="f327"/>
                </a:moveTo>
                <a:arcTo wR="f182" hR="f182" stAng="f205" swAng="f214"/>
                <a:close/>
              </a:path>
              <a:path w="21600" h="21600">
                <a:moveTo>
                  <a:pt x="f296" y="f297"/>
                </a:moveTo>
                <a:arcTo wR="f184" hR="f184" stAng="f205" swAng="f214"/>
                <a:close/>
              </a:path>
            </a:pathLst>
          </a:custGeom>
          <a:noFill/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36 Nube"/>
          <p:cNvSpPr/>
          <p:nvPr/>
        </p:nvSpPr>
        <p:spPr>
          <a:xfrm>
            <a:off x="10073158" y="4818238"/>
            <a:ext cx="423358" cy="295918"/>
          </a:xfrm>
          <a:custGeom>
            <a:avLst>
              <a:gd name="f0" fmla="val 1350"/>
              <a:gd name="f1" fmla="val 2592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3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*/ f5 1 21600"/>
              <a:gd name="f187" fmla="*/ f6 1 21600"/>
              <a:gd name="f188" fmla="*/ 0 f9 1"/>
              <a:gd name="f189" fmla="*/ f7 f2 1"/>
              <a:gd name="f190" fmla="*/ f179 f2 1"/>
              <a:gd name="f191" fmla="+- f8 0 f7"/>
              <a:gd name="f192" fmla="pin -2147483647 f0 2147483647"/>
              <a:gd name="f193" fmla="pin -2147483647 f1 2147483647"/>
              <a:gd name="f194" fmla="val f192"/>
              <a:gd name="f195" fmla="val f193"/>
              <a:gd name="f196" fmla="*/ f188 1 f4"/>
              <a:gd name="f197" fmla="*/ f189 1 f4"/>
              <a:gd name="f198" fmla="*/ f190 1 f4"/>
              <a:gd name="f199" fmla="*/ f191 1 21600"/>
              <a:gd name="f200" fmla="*/ f192 f186 1"/>
              <a:gd name="f201" fmla="*/ f193 f187 1"/>
              <a:gd name="f202" fmla="+- f194 0 10800"/>
              <a:gd name="f203" fmla="+- f195 0 10800"/>
              <a:gd name="f204" fmla="+- 0 0 f196"/>
              <a:gd name="f205" fmla="+- f197 0 f3"/>
              <a:gd name="f206" fmla="+- f198 0 f3"/>
              <a:gd name="f207" fmla="*/ 3000 f199 1"/>
              <a:gd name="f208" fmla="*/ 17110 f199 1"/>
              <a:gd name="f209" fmla="*/ 17330 f199 1"/>
              <a:gd name="f210" fmla="*/ 3320 f199 1"/>
              <a:gd name="f211" fmla="+- 0 0 f203"/>
              <a:gd name="f212" fmla="+- 0 0 f202"/>
              <a:gd name="f213" fmla="*/ f204 f2 1"/>
              <a:gd name="f214" fmla="+- f206 0 f205"/>
              <a:gd name="f215" fmla="*/ f207 1 f199"/>
              <a:gd name="f216" fmla="*/ f208 1 f199"/>
              <a:gd name="f217" fmla="*/ f210 1 f199"/>
              <a:gd name="f218" fmla="*/ f209 1 f199"/>
              <a:gd name="f219" fmla="*/ f213 1 f9"/>
              <a:gd name="f220" fmla="+- 0 0 f211"/>
              <a:gd name="f221" fmla="+- 0 0 f212"/>
              <a:gd name="f222" fmla="*/ f215 f186 1"/>
              <a:gd name="f223" fmla="*/ f216 f186 1"/>
              <a:gd name="f224" fmla="*/ f218 f187 1"/>
              <a:gd name="f225" fmla="*/ f217 f187 1"/>
              <a:gd name="f226" fmla="+- f219 0 f3"/>
              <a:gd name="f227" fmla="+- 0 0 f220"/>
              <a:gd name="f228" fmla="+- 0 0 f221"/>
              <a:gd name="f229" fmla="at2 f227 f228"/>
              <a:gd name="f230" fmla="+- f226 f3 0"/>
              <a:gd name="f231" fmla="+- f229 f3 0"/>
              <a:gd name="f232" fmla="*/ f230 f9 1"/>
              <a:gd name="f233" fmla="*/ f231 f9 1"/>
              <a:gd name="f234" fmla="*/ f232 1 f2"/>
              <a:gd name="f235" fmla="*/ f233 1 f2"/>
              <a:gd name="f236" fmla="+- 0 0 f234"/>
              <a:gd name="f237" fmla="+- 0 0 f235"/>
              <a:gd name="f238" fmla="+- 0 0 f236"/>
              <a:gd name="f239" fmla="val f237"/>
              <a:gd name="f240" fmla="*/ f238 f2 1"/>
              <a:gd name="f241" fmla="+- 0 0 f239"/>
              <a:gd name="f242" fmla="*/ f240 1 f9"/>
              <a:gd name="f243" fmla="*/ f241 f2 1"/>
              <a:gd name="f244" fmla="+- f242 0 f3"/>
              <a:gd name="f245" fmla="*/ f243 1 f9"/>
              <a:gd name="f246" fmla="cos 1 f244"/>
              <a:gd name="f247" fmla="sin 1 f244"/>
              <a:gd name="f248" fmla="+- f245 0 f3"/>
              <a:gd name="f249" fmla="+- 0 0 f246"/>
              <a:gd name="f250" fmla="+- 0 0 f247"/>
              <a:gd name="f251" fmla="+- 0 0 f249"/>
              <a:gd name="f252" fmla="+- 0 0 f250"/>
              <a:gd name="f253" fmla="+- f248 f3 0"/>
              <a:gd name="f254" fmla="val f251"/>
              <a:gd name="f255" fmla="val f252"/>
              <a:gd name="f256" fmla="*/ f253 f9 1"/>
              <a:gd name="f257" fmla="+- 0 0 f254"/>
              <a:gd name="f258" fmla="+- 0 0 f255"/>
              <a:gd name="f259" fmla="*/ f256 1 f2"/>
              <a:gd name="f260" fmla="*/ 1800 f257 1"/>
              <a:gd name="f261" fmla="*/ 1800 f258 1"/>
              <a:gd name="f262" fmla="*/ 1200 f257 1"/>
              <a:gd name="f263" fmla="*/ 1200 f258 1"/>
              <a:gd name="f264" fmla="*/ 700 f257 1"/>
              <a:gd name="f265" fmla="*/ 700 f258 1"/>
              <a:gd name="f266" fmla="+- 0 0 f259"/>
              <a:gd name="f267" fmla="*/ f260 f260 1"/>
              <a:gd name="f268" fmla="*/ f261 f261 1"/>
              <a:gd name="f269" fmla="*/ f262 f262 1"/>
              <a:gd name="f270" fmla="*/ f263 f263 1"/>
              <a:gd name="f271" fmla="*/ f264 f264 1"/>
              <a:gd name="f272" fmla="*/ f265 f265 1"/>
              <a:gd name="f273" fmla="+- 0 0 f266"/>
              <a:gd name="f274" fmla="+- f267 f268 0"/>
              <a:gd name="f275" fmla="+- f269 f270 0"/>
              <a:gd name="f276" fmla="+- f271 f272 0"/>
              <a:gd name="f277" fmla="*/ f273 f2 1"/>
              <a:gd name="f278" fmla="sqrt f274"/>
              <a:gd name="f279" fmla="sqrt f275"/>
              <a:gd name="f280" fmla="sqrt f276"/>
              <a:gd name="f281" fmla="*/ f277 1 f9"/>
              <a:gd name="f282" fmla="*/ f178 1 f278"/>
              <a:gd name="f283" fmla="*/ f181 1 f279"/>
              <a:gd name="f284" fmla="*/ f183 1 f280"/>
              <a:gd name="f285" fmla="+- f281 0 f3"/>
              <a:gd name="f286" fmla="*/ f257 f282 1"/>
              <a:gd name="f287" fmla="*/ f258 f282 1"/>
              <a:gd name="f288" fmla="*/ f257 f283 1"/>
              <a:gd name="f289" fmla="*/ f258 f283 1"/>
              <a:gd name="f290" fmla="*/ f257 f284 1"/>
              <a:gd name="f291" fmla="*/ f258 f284 1"/>
              <a:gd name="f292" fmla="sin 1 f285"/>
              <a:gd name="f293" fmla="cos 1 f285"/>
              <a:gd name="f294" fmla="+- 0 0 f292"/>
              <a:gd name="f295" fmla="+- 0 0 f293"/>
              <a:gd name="f296" fmla="+- f194 0 f290"/>
              <a:gd name="f297" fmla="+- f195 0 f291"/>
              <a:gd name="f298" fmla="+- 0 0 f294"/>
              <a:gd name="f299" fmla="+- 0 0 f295"/>
              <a:gd name="f300" fmla="val f298"/>
              <a:gd name="f301" fmla="val f299"/>
              <a:gd name="f302" fmla="+- 0 0 f300"/>
              <a:gd name="f303" fmla="+- 0 0 f301"/>
              <a:gd name="f304" fmla="*/ 10800 f302 1"/>
              <a:gd name="f305" fmla="*/ 10800 f303 1"/>
              <a:gd name="f306" fmla="+- f304 10800 0"/>
              <a:gd name="f307" fmla="+- f305 10800 0"/>
              <a:gd name="f308" fmla="*/ f304 1 12"/>
              <a:gd name="f309" fmla="*/ f305 1 12"/>
              <a:gd name="f310" fmla="+- f194 0 f306"/>
              <a:gd name="f311" fmla="+- f195 0 f307"/>
              <a:gd name="f312" fmla="*/ f310 1 3"/>
              <a:gd name="f313" fmla="*/ f311 1 3"/>
              <a:gd name="f314" fmla="*/ f310 2 1"/>
              <a:gd name="f315" fmla="*/ f311 2 1"/>
              <a:gd name="f316" fmla="*/ f314 1 3"/>
              <a:gd name="f317" fmla="*/ f315 1 3"/>
              <a:gd name="f318" fmla="+- f312 f306 0"/>
              <a:gd name="f319" fmla="+- f313 f307 0"/>
              <a:gd name="f320" fmla="+- f318 0 f308"/>
              <a:gd name="f321" fmla="+- f319 0 f309"/>
              <a:gd name="f322" fmla="+- f316 f306 0"/>
              <a:gd name="f323" fmla="+- f317 f307 0"/>
              <a:gd name="f324" fmla="+- f320 0 f286"/>
              <a:gd name="f325" fmla="+- f321 0 f287"/>
              <a:gd name="f326" fmla="+- f322 0 f288"/>
              <a:gd name="f327" fmla="+- f323 0 f289"/>
            </a:gdLst>
            <a:ahLst>
              <a:ahXY gdRefX="f0" minX="f185" maxX="f10" gdRefY="f1" minY="f185" maxY="f10">
                <a:pos x="f200" y="f20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2" t="f225" r="f223" b="f224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24" y="f325"/>
                </a:moveTo>
                <a:arcTo wR="f180" hR="f180" stAng="f205" swAng="f214"/>
                <a:close/>
              </a:path>
              <a:path w="21600" h="21600">
                <a:moveTo>
                  <a:pt x="f326" y="f327"/>
                </a:moveTo>
                <a:arcTo wR="f182" hR="f182" stAng="f205" swAng="f214"/>
                <a:close/>
              </a:path>
              <a:path w="21600" h="21600">
                <a:moveTo>
                  <a:pt x="f296" y="f297"/>
                </a:moveTo>
                <a:arcTo wR="f184" hR="f184" stAng="f205" swAng="f214"/>
                <a:close/>
              </a:path>
            </a:pathLst>
          </a:custGeom>
          <a:noFill/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37 Elipse"/>
          <p:cNvSpPr/>
          <p:nvPr/>
        </p:nvSpPr>
        <p:spPr>
          <a:xfrm>
            <a:off x="10665717" y="3559320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1" name="38 Elipse"/>
          <p:cNvSpPr/>
          <p:nvPr/>
        </p:nvSpPr>
        <p:spPr>
          <a:xfrm>
            <a:off x="11183395" y="4176723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2" name="39 Elipse"/>
          <p:cNvSpPr/>
          <p:nvPr/>
        </p:nvSpPr>
        <p:spPr>
          <a:xfrm>
            <a:off x="11125440" y="4855317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3" name="40 Elipse"/>
          <p:cNvSpPr/>
          <p:nvPr/>
        </p:nvSpPr>
        <p:spPr>
          <a:xfrm>
            <a:off x="8112236" y="3270964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4" name="41 Elipse"/>
          <p:cNvSpPr/>
          <p:nvPr/>
        </p:nvSpPr>
        <p:spPr>
          <a:xfrm>
            <a:off x="12291483" y="4337282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35" name="42 Conector recto de flecha"/>
          <p:cNvCxnSpPr/>
          <p:nvPr/>
        </p:nvCxnSpPr>
        <p:spPr>
          <a:xfrm flipH="1">
            <a:off x="7408441" y="4220998"/>
            <a:ext cx="2520361" cy="863998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cxnSp>
        <p:nvCxnSpPr>
          <p:cNvPr id="36" name="43 Conector recto de flecha"/>
          <p:cNvCxnSpPr/>
          <p:nvPr/>
        </p:nvCxnSpPr>
        <p:spPr>
          <a:xfrm flipH="1">
            <a:off x="8488795" y="4373282"/>
            <a:ext cx="1592282" cy="1503722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cxnSp>
        <p:nvCxnSpPr>
          <p:cNvPr id="37" name="44 Conector recto de flecha"/>
          <p:cNvCxnSpPr/>
          <p:nvPr/>
        </p:nvCxnSpPr>
        <p:spPr>
          <a:xfrm flipH="1">
            <a:off x="10284842" y="4381557"/>
            <a:ext cx="3959" cy="376925"/>
          </a:xfrm>
          <a:prstGeom prst="bentConnector3">
            <a:avLst/>
          </a:prstGeom>
          <a:noFill/>
          <a:ln w="38157">
            <a:solidFill>
              <a:srgbClr val="00C795"/>
            </a:solidFill>
            <a:prstDash val="solid"/>
            <a:tailEnd type="arrow"/>
          </a:ln>
        </p:spPr>
      </p:cxnSp>
      <p:sp>
        <p:nvSpPr>
          <p:cNvPr id="38" name="45 Elipse"/>
          <p:cNvSpPr/>
          <p:nvPr/>
        </p:nvSpPr>
        <p:spPr>
          <a:xfrm>
            <a:off x="9552243" y="4248723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9" name="46 Elipse"/>
          <p:cNvSpPr/>
          <p:nvPr/>
        </p:nvSpPr>
        <p:spPr>
          <a:xfrm>
            <a:off x="9870838" y="4395603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0" name="47 CuadroTexto"/>
          <p:cNvSpPr/>
          <p:nvPr/>
        </p:nvSpPr>
        <p:spPr>
          <a:xfrm>
            <a:off x="6692402" y="5012996"/>
            <a:ext cx="497881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M1</a:t>
            </a:r>
          </a:p>
        </p:txBody>
      </p:sp>
      <p:sp>
        <p:nvSpPr>
          <p:cNvPr id="41" name="48 CuadroTexto"/>
          <p:cNvSpPr/>
          <p:nvPr/>
        </p:nvSpPr>
        <p:spPr>
          <a:xfrm>
            <a:off x="7955279" y="6011997"/>
            <a:ext cx="497881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M2</a:t>
            </a:r>
          </a:p>
        </p:txBody>
      </p:sp>
      <p:sp>
        <p:nvSpPr>
          <p:cNvPr id="42" name="49 CuadroTexto"/>
          <p:cNvSpPr/>
          <p:nvPr/>
        </p:nvSpPr>
        <p:spPr>
          <a:xfrm>
            <a:off x="10045077" y="4787999"/>
            <a:ext cx="497881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M3</a:t>
            </a:r>
          </a:p>
        </p:txBody>
      </p:sp>
      <p:sp>
        <p:nvSpPr>
          <p:cNvPr id="43" name="50 CuadroTexto"/>
          <p:cNvSpPr/>
          <p:nvPr/>
        </p:nvSpPr>
        <p:spPr>
          <a:xfrm>
            <a:off x="11673358" y="1821594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P1</a:t>
            </a:r>
          </a:p>
        </p:txBody>
      </p:sp>
      <p:sp>
        <p:nvSpPr>
          <p:cNvPr id="44" name="51 Elipse"/>
          <p:cNvSpPr/>
          <p:nvPr/>
        </p:nvSpPr>
        <p:spPr>
          <a:xfrm>
            <a:off x="8907115" y="5359316"/>
            <a:ext cx="143643" cy="143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rgbClr val="FFFFFF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5" name="52 CuadroTexto"/>
          <p:cNvSpPr/>
          <p:nvPr/>
        </p:nvSpPr>
        <p:spPr>
          <a:xfrm>
            <a:off x="12825356" y="4341964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P2</a:t>
            </a:r>
          </a:p>
        </p:txBody>
      </p:sp>
      <p:sp>
        <p:nvSpPr>
          <p:cNvPr id="46" name="53 CuadroTexto"/>
          <p:cNvSpPr/>
          <p:nvPr/>
        </p:nvSpPr>
        <p:spPr>
          <a:xfrm>
            <a:off x="12654719" y="5795997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P3</a:t>
            </a:r>
          </a:p>
        </p:txBody>
      </p:sp>
      <p:sp>
        <p:nvSpPr>
          <p:cNvPr id="47" name="54 CuadroTexto"/>
          <p:cNvSpPr/>
          <p:nvPr/>
        </p:nvSpPr>
        <p:spPr>
          <a:xfrm>
            <a:off x="6403680" y="2637001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P4</a:t>
            </a:r>
          </a:p>
        </p:txBody>
      </p:sp>
      <p:sp>
        <p:nvSpPr>
          <p:cNvPr id="48" name="55 CuadroTexto"/>
          <p:cNvSpPr/>
          <p:nvPr/>
        </p:nvSpPr>
        <p:spPr>
          <a:xfrm>
            <a:off x="10594082" y="4478758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P5</a:t>
            </a:r>
          </a:p>
        </p:txBody>
      </p:sp>
      <p:sp>
        <p:nvSpPr>
          <p:cNvPr id="49" name="56 CuadroTexto"/>
          <p:cNvSpPr/>
          <p:nvPr/>
        </p:nvSpPr>
        <p:spPr>
          <a:xfrm>
            <a:off x="2224076" y="602644"/>
            <a:ext cx="11665083" cy="71351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Logística come fattore di generatore di valori</a:t>
            </a:r>
          </a:p>
        </p:txBody>
      </p:sp>
      <p:sp>
        <p:nvSpPr>
          <p:cNvPr id="50" name="57 Rombo"/>
          <p:cNvSpPr/>
          <p:nvPr/>
        </p:nvSpPr>
        <p:spPr>
          <a:xfrm>
            <a:off x="8344796" y="4467602"/>
            <a:ext cx="359642" cy="431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+- f6 0 f5"/>
              <a:gd name="f12" fmla="*/ f8 f0 1"/>
              <a:gd name="f13" fmla="*/ f11 1 21600"/>
              <a:gd name="f14" fmla="*/ f12 1 f2"/>
              <a:gd name="f15" fmla="*/ 5400 f13 1"/>
              <a:gd name="f16" fmla="*/ 16200 f13 1"/>
              <a:gd name="f17" fmla="*/ 10800 f13 1"/>
              <a:gd name="f18" fmla="*/ 0 f13 1"/>
              <a:gd name="f19" fmla="*/ 21600 f13 1"/>
              <a:gd name="f20" fmla="+- f14 0 f1"/>
              <a:gd name="f21" fmla="*/ f17 1 f13"/>
              <a:gd name="f22" fmla="*/ f18 1 f13"/>
              <a:gd name="f23" fmla="*/ f19 1 f13"/>
              <a:gd name="f24" fmla="*/ f15 1 f13"/>
              <a:gd name="f25" fmla="*/ f16 1 f13"/>
              <a:gd name="f26" fmla="*/ f24 f9 1"/>
              <a:gd name="f27" fmla="*/ f25 f9 1"/>
              <a:gd name="f28" fmla="*/ f25 f10 1"/>
              <a:gd name="f29" fmla="*/ f24 f10 1"/>
              <a:gd name="f30" fmla="*/ f21 f9 1"/>
              <a:gd name="f31" fmla="*/ f22 f10 1"/>
              <a:gd name="f32" fmla="*/ f22 f9 1"/>
              <a:gd name="f33" fmla="*/ f21 f10 1"/>
              <a:gd name="f34" fmla="*/ f23 f10 1"/>
              <a:gd name="f35" fmla="*/ f23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0" y="f31"/>
              </a:cxn>
              <a:cxn ang="f20">
                <a:pos x="f32" y="f33"/>
              </a:cxn>
              <a:cxn ang="f20">
                <a:pos x="f30" y="f34"/>
              </a:cxn>
              <a:cxn ang="f20">
                <a:pos x="f35" y="f33"/>
              </a:cxn>
            </a:cxnLst>
            <a:rect l="f26" t="f29" r="f27" b="f28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solidFill>
            <a:srgbClr val="DDF3EA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1" name="58 CuadroTexto"/>
          <p:cNvSpPr/>
          <p:nvPr/>
        </p:nvSpPr>
        <p:spPr>
          <a:xfrm>
            <a:off x="8307003" y="4495318"/>
            <a:ext cx="471958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D1</a:t>
            </a:r>
          </a:p>
        </p:txBody>
      </p:sp>
      <p:sp>
        <p:nvSpPr>
          <p:cNvPr id="52" name="59 CuadroTexto"/>
          <p:cNvSpPr/>
          <p:nvPr/>
        </p:nvSpPr>
        <p:spPr>
          <a:xfrm>
            <a:off x="10796403" y="3419636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A1</a:t>
            </a:r>
          </a:p>
        </p:txBody>
      </p:sp>
      <p:sp>
        <p:nvSpPr>
          <p:cNvPr id="53" name="60 CuadroTexto"/>
          <p:cNvSpPr/>
          <p:nvPr/>
        </p:nvSpPr>
        <p:spPr>
          <a:xfrm>
            <a:off x="11300402" y="3923635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A2</a:t>
            </a:r>
          </a:p>
        </p:txBody>
      </p:sp>
      <p:sp>
        <p:nvSpPr>
          <p:cNvPr id="54" name="61 CuadroTexto"/>
          <p:cNvSpPr/>
          <p:nvPr/>
        </p:nvSpPr>
        <p:spPr>
          <a:xfrm>
            <a:off x="11228402" y="4643999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A3</a:t>
            </a:r>
          </a:p>
        </p:txBody>
      </p:sp>
      <p:sp>
        <p:nvSpPr>
          <p:cNvPr id="55" name="62 CuadroTexto"/>
          <p:cNvSpPr/>
          <p:nvPr/>
        </p:nvSpPr>
        <p:spPr>
          <a:xfrm>
            <a:off x="9342360" y="4364998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A4</a:t>
            </a:r>
          </a:p>
        </p:txBody>
      </p:sp>
      <p:sp>
        <p:nvSpPr>
          <p:cNvPr id="56" name="63 CuadroTexto"/>
          <p:cNvSpPr/>
          <p:nvPr/>
        </p:nvSpPr>
        <p:spPr>
          <a:xfrm>
            <a:off x="9356040" y="3860999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A5</a:t>
            </a:r>
          </a:p>
        </p:txBody>
      </p:sp>
      <p:sp>
        <p:nvSpPr>
          <p:cNvPr id="57" name="64 CuadroTexto"/>
          <p:cNvSpPr/>
          <p:nvPr/>
        </p:nvSpPr>
        <p:spPr>
          <a:xfrm>
            <a:off x="8276042" y="2997000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A6</a:t>
            </a:r>
          </a:p>
        </p:txBody>
      </p:sp>
      <p:sp>
        <p:nvSpPr>
          <p:cNvPr id="58" name="65 CuadroTexto"/>
          <p:cNvSpPr/>
          <p:nvPr/>
        </p:nvSpPr>
        <p:spPr>
          <a:xfrm>
            <a:off x="8564041" y="5075998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A7</a:t>
            </a:r>
          </a:p>
        </p:txBody>
      </p:sp>
      <p:sp>
        <p:nvSpPr>
          <p:cNvPr id="59" name="66 CuadroTexto"/>
          <p:cNvSpPr/>
          <p:nvPr/>
        </p:nvSpPr>
        <p:spPr>
          <a:xfrm>
            <a:off x="12144237" y="3932998"/>
            <a:ext cx="45971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A8</a:t>
            </a:r>
          </a:p>
        </p:txBody>
      </p:sp>
      <p:sp>
        <p:nvSpPr>
          <p:cNvPr id="60" name="67 CuadroTexto"/>
          <p:cNvSpPr/>
          <p:nvPr/>
        </p:nvSpPr>
        <p:spPr>
          <a:xfrm>
            <a:off x="13529517" y="3060003"/>
            <a:ext cx="2454478" cy="2470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E: azienda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P: fornitore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A: dogana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M: mercato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D: distributore</a:t>
            </a:r>
          </a:p>
        </p:txBody>
      </p:sp>
      <p:sp>
        <p:nvSpPr>
          <p:cNvPr id="61" name="68 CuadroTexto"/>
          <p:cNvSpPr/>
          <p:nvPr/>
        </p:nvSpPr>
        <p:spPr>
          <a:xfrm>
            <a:off x="10075682" y="3679920"/>
            <a:ext cx="332997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</a:t>
            </a:r>
          </a:p>
        </p:txBody>
      </p:sp>
      <p:sp>
        <p:nvSpPr>
          <p:cNvPr id="62" name="69 Rombo"/>
          <p:cNvSpPr/>
          <p:nvPr/>
        </p:nvSpPr>
        <p:spPr>
          <a:xfrm>
            <a:off x="8892722" y="3401275"/>
            <a:ext cx="359642" cy="431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+- f6 0 f5"/>
              <a:gd name="f12" fmla="*/ f8 f0 1"/>
              <a:gd name="f13" fmla="*/ f11 1 21600"/>
              <a:gd name="f14" fmla="*/ f12 1 f2"/>
              <a:gd name="f15" fmla="*/ 5400 f13 1"/>
              <a:gd name="f16" fmla="*/ 16200 f13 1"/>
              <a:gd name="f17" fmla="*/ 10800 f13 1"/>
              <a:gd name="f18" fmla="*/ 0 f13 1"/>
              <a:gd name="f19" fmla="*/ 21600 f13 1"/>
              <a:gd name="f20" fmla="+- f14 0 f1"/>
              <a:gd name="f21" fmla="*/ f17 1 f13"/>
              <a:gd name="f22" fmla="*/ f18 1 f13"/>
              <a:gd name="f23" fmla="*/ f19 1 f13"/>
              <a:gd name="f24" fmla="*/ f15 1 f13"/>
              <a:gd name="f25" fmla="*/ f16 1 f13"/>
              <a:gd name="f26" fmla="*/ f24 f9 1"/>
              <a:gd name="f27" fmla="*/ f25 f9 1"/>
              <a:gd name="f28" fmla="*/ f25 f10 1"/>
              <a:gd name="f29" fmla="*/ f24 f10 1"/>
              <a:gd name="f30" fmla="*/ f21 f9 1"/>
              <a:gd name="f31" fmla="*/ f22 f10 1"/>
              <a:gd name="f32" fmla="*/ f22 f9 1"/>
              <a:gd name="f33" fmla="*/ f21 f10 1"/>
              <a:gd name="f34" fmla="*/ f23 f10 1"/>
              <a:gd name="f35" fmla="*/ f23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0" y="f31"/>
              </a:cxn>
              <a:cxn ang="f20">
                <a:pos x="f32" y="f33"/>
              </a:cxn>
              <a:cxn ang="f20">
                <a:pos x="f30" y="f34"/>
              </a:cxn>
              <a:cxn ang="f20">
                <a:pos x="f35" y="f33"/>
              </a:cxn>
            </a:cxnLst>
            <a:rect l="f26" t="f29" r="f27" b="f28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solidFill>
            <a:srgbClr val="DDF3EA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3" name="70 CuadroTexto"/>
          <p:cNvSpPr/>
          <p:nvPr/>
        </p:nvSpPr>
        <p:spPr>
          <a:xfrm>
            <a:off x="8854555" y="3429000"/>
            <a:ext cx="471958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D2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639961" y="2915820"/>
            <a:ext cx="792089" cy="3385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284" y="-36356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864403" y="457200"/>
            <a:ext cx="4528803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grpSp>
        <p:nvGrpSpPr>
          <p:cNvPr id="4" name="50 Grupo"/>
          <p:cNvGrpSpPr/>
          <p:nvPr/>
        </p:nvGrpSpPr>
        <p:grpSpPr>
          <a:xfrm>
            <a:off x="712079" y="1187641"/>
            <a:ext cx="6624361" cy="5544363"/>
            <a:chOff x="712079" y="1187641"/>
            <a:chExt cx="6624361" cy="5544363"/>
          </a:xfrm>
        </p:grpSpPr>
        <p:sp>
          <p:nvSpPr>
            <p:cNvPr id="5" name="18 Flecha derecha"/>
            <p:cNvSpPr/>
            <p:nvPr/>
          </p:nvSpPr>
          <p:spPr>
            <a:xfrm>
              <a:off x="3673080" y="2876400"/>
              <a:ext cx="545403" cy="2907718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+- f5 0 f4"/>
                <a:gd name="f10" fmla="pin 0 f0 21600"/>
                <a:gd name="f11" fmla="pin 0 f1 10800"/>
                <a:gd name="f12" fmla="val f10"/>
                <a:gd name="f13" fmla="val f11"/>
                <a:gd name="f14" fmla="*/ f9 1 21600"/>
                <a:gd name="f15" fmla="*/ f10 f7 1"/>
                <a:gd name="f16" fmla="*/ f11 f8 1"/>
                <a:gd name="f17" fmla="+- 21600 0 f13"/>
                <a:gd name="f18" fmla="+- 21600 0 f12"/>
                <a:gd name="f19" fmla="*/ 0 f14 1"/>
                <a:gd name="f20" fmla="*/ f13 f8 1"/>
                <a:gd name="f21" fmla="*/ f18 f13 1"/>
                <a:gd name="f22" fmla="*/ f19 1 f14"/>
                <a:gd name="f23" fmla="*/ f17 f8 1"/>
                <a:gd name="f24" fmla="*/ f21 1 10800"/>
                <a:gd name="f25" fmla="*/ f22 f7 1"/>
                <a:gd name="f26" fmla="+- f12 f24 0"/>
                <a:gd name="f27" fmla="*/ f26 f7 1"/>
              </a:gdLst>
              <a:ahLst>
                <a:ahXY gdRefX="f0" minX="f4" maxX="f5" gdRefY="f1" minY="f4" maxY="f6">
                  <a:pos x="f15" y="f1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0" r="f27" b="f23"/>
              <a:pathLst>
                <a:path w="21600" h="21600">
                  <a:moveTo>
                    <a:pt x="f4" y="f13"/>
                  </a:moveTo>
                  <a:lnTo>
                    <a:pt x="f12" y="f13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7"/>
                  </a:lnTo>
                  <a:lnTo>
                    <a:pt x="f4" y="f17"/>
                  </a:lnTo>
                  <a:close/>
                </a:path>
              </a:pathLst>
            </a:custGeom>
            <a:solidFill>
              <a:srgbClr val="FF0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6" name="16 Imagen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12079" y="1187641"/>
              <a:ext cx="6624361" cy="5544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4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 l="31814" t="13721" r="1237" b="10111"/>
            <a:stretch>
              <a:fillRect/>
            </a:stretch>
          </p:blipFill>
          <p:spPr>
            <a:xfrm>
              <a:off x="3750118" y="4182840"/>
              <a:ext cx="3430078" cy="244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21 Elipse"/>
            <p:cNvSpPr/>
            <p:nvPr/>
          </p:nvSpPr>
          <p:spPr>
            <a:xfrm>
              <a:off x="4686117" y="3838678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22 Elipse"/>
            <p:cNvSpPr/>
            <p:nvPr/>
          </p:nvSpPr>
          <p:spPr>
            <a:xfrm>
              <a:off x="4851358" y="4262759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23 Elipse"/>
            <p:cNvSpPr/>
            <p:nvPr/>
          </p:nvSpPr>
          <p:spPr>
            <a:xfrm>
              <a:off x="4920121" y="4565882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24 Elipse"/>
            <p:cNvSpPr/>
            <p:nvPr/>
          </p:nvSpPr>
          <p:spPr>
            <a:xfrm>
              <a:off x="4608356" y="4989963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25 Elipse"/>
            <p:cNvSpPr/>
            <p:nvPr/>
          </p:nvSpPr>
          <p:spPr>
            <a:xfrm>
              <a:off x="4530239" y="5118116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26 Elipse"/>
            <p:cNvSpPr/>
            <p:nvPr/>
          </p:nvSpPr>
          <p:spPr>
            <a:xfrm>
              <a:off x="4608356" y="5292720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27 Elipse"/>
            <p:cNvSpPr/>
            <p:nvPr/>
          </p:nvSpPr>
          <p:spPr>
            <a:xfrm>
              <a:off x="4452478" y="5232242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29 Elipse"/>
            <p:cNvSpPr/>
            <p:nvPr/>
          </p:nvSpPr>
          <p:spPr>
            <a:xfrm>
              <a:off x="4452478" y="5414043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30 Elipse"/>
            <p:cNvSpPr/>
            <p:nvPr/>
          </p:nvSpPr>
          <p:spPr>
            <a:xfrm>
              <a:off x="3984836" y="6080403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31 Elipse"/>
            <p:cNvSpPr/>
            <p:nvPr/>
          </p:nvSpPr>
          <p:spPr>
            <a:xfrm>
              <a:off x="5465880" y="6443996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32 Elipse"/>
            <p:cNvSpPr/>
            <p:nvPr/>
          </p:nvSpPr>
          <p:spPr>
            <a:xfrm>
              <a:off x="6011640" y="6322682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33 Elipse"/>
            <p:cNvSpPr/>
            <p:nvPr/>
          </p:nvSpPr>
          <p:spPr>
            <a:xfrm>
              <a:off x="6323396" y="6140881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34 Elipse"/>
            <p:cNvSpPr/>
            <p:nvPr/>
          </p:nvSpPr>
          <p:spPr>
            <a:xfrm>
              <a:off x="6635160" y="5898602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35 Elipse"/>
            <p:cNvSpPr/>
            <p:nvPr/>
          </p:nvSpPr>
          <p:spPr>
            <a:xfrm>
              <a:off x="6800036" y="5535000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40 Decisión"/>
            <p:cNvSpPr/>
            <p:nvPr/>
          </p:nvSpPr>
          <p:spPr>
            <a:xfrm>
              <a:off x="4608356" y="5292720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000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41 Decisión"/>
            <p:cNvSpPr/>
            <p:nvPr/>
          </p:nvSpPr>
          <p:spPr>
            <a:xfrm>
              <a:off x="4749119" y="5050441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000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42 Decisión"/>
            <p:cNvSpPr/>
            <p:nvPr/>
          </p:nvSpPr>
          <p:spPr>
            <a:xfrm>
              <a:off x="6635160" y="5178603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000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25" name="49 Grupo"/>
            <p:cNvGrpSpPr/>
            <p:nvPr/>
          </p:nvGrpSpPr>
          <p:grpSpPr>
            <a:xfrm>
              <a:off x="4592162" y="2013481"/>
              <a:ext cx="1901878" cy="1032485"/>
              <a:chOff x="4592162" y="2013481"/>
              <a:chExt cx="1901878" cy="1032485"/>
            </a:xfrm>
          </p:grpSpPr>
          <p:sp>
            <p:nvSpPr>
              <p:cNvPr id="26" name="36 Elipse"/>
              <p:cNvSpPr/>
              <p:nvPr/>
            </p:nvSpPr>
            <p:spPr>
              <a:xfrm>
                <a:off x="4592162" y="2402640"/>
                <a:ext cx="233638" cy="1814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63 f22 1"/>
                  <a:gd name="f28" fmla="*/ 18437 f22 1"/>
                  <a:gd name="f29" fmla="*/ 10800 f22 1"/>
                  <a:gd name="f30" fmla="*/ 0 f22 1"/>
                  <a:gd name="f31" fmla="*/ 21600 f22 1"/>
                  <a:gd name="f32" fmla="+- f23 0 f1"/>
                  <a:gd name="f33" fmla="*/ f24 f0 1"/>
                  <a:gd name="f34" fmla="+- f26 0 f25"/>
                  <a:gd name="f35" fmla="*/ f29 1 f22"/>
                  <a:gd name="f36" fmla="*/ f30 1 f22"/>
                  <a:gd name="f37" fmla="*/ f27 1 f22"/>
                  <a:gd name="f38" fmla="*/ f28 1 f22"/>
                  <a:gd name="f39" fmla="*/ f31 1 f22"/>
                  <a:gd name="f40" fmla="*/ f33 1 f7"/>
                  <a:gd name="f41" fmla="*/ f37 f12 1"/>
                  <a:gd name="f42" fmla="*/ f38 f12 1"/>
                  <a:gd name="f43" fmla="*/ f38 f13 1"/>
                  <a:gd name="f44" fmla="*/ f37 f13 1"/>
                  <a:gd name="f45" fmla="*/ f35 f12 1"/>
                  <a:gd name="f46" fmla="*/ f36 f13 1"/>
                  <a:gd name="f47" fmla="*/ f36 f12 1"/>
                  <a:gd name="f48" fmla="*/ f35 f13 1"/>
                  <a:gd name="f49" fmla="*/ f39 f13 1"/>
                  <a:gd name="f50" fmla="*/ f39 f12 1"/>
                  <a:gd name="f51" fmla="+- f40 0 f1"/>
                  <a:gd name="f52" fmla="+- f51 f1 0"/>
                  <a:gd name="f53" fmla="*/ f52 f7 1"/>
                  <a:gd name="f54" fmla="*/ f53 1 f0"/>
                  <a:gd name="f55" fmla="+- 0 0 f54"/>
                  <a:gd name="f56" fmla="+- 0 0 f55"/>
                  <a:gd name="f57" fmla="*/ f56 f0 1"/>
                  <a:gd name="f58" fmla="*/ f57 1 f7"/>
                  <a:gd name="f59" fmla="+- f58 0 f1"/>
                  <a:gd name="f60" fmla="cos 1 f59"/>
                  <a:gd name="f61" fmla="sin 1 f59"/>
                  <a:gd name="f62" fmla="+- 0 0 f60"/>
                  <a:gd name="f63" fmla="+- 0 0 f61"/>
                  <a:gd name="f64" fmla="+- 0 0 f62"/>
                  <a:gd name="f65" fmla="+- 0 0 f63"/>
                  <a:gd name="f66" fmla="val f64"/>
                  <a:gd name="f67" fmla="val f65"/>
                  <a:gd name="f68" fmla="+- 0 0 f66"/>
                  <a:gd name="f69" fmla="+- 0 0 f67"/>
                  <a:gd name="f70" fmla="*/ 10800 f68 1"/>
                  <a:gd name="f71" fmla="*/ 10800 f69 1"/>
                  <a:gd name="f72" fmla="*/ f70 f70 1"/>
                  <a:gd name="f73" fmla="*/ f71 f71 1"/>
                  <a:gd name="f74" fmla="+- f72 f73 0"/>
                  <a:gd name="f75" fmla="sqrt f74"/>
                  <a:gd name="f76" fmla="*/ f8 1 f75"/>
                  <a:gd name="f77" fmla="*/ f68 f76 1"/>
                  <a:gd name="f78" fmla="*/ f69 f76 1"/>
                  <a:gd name="f79" fmla="+- 10800 0 f77"/>
                  <a:gd name="f80" fmla="+- 10800 0 f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5" y="f46"/>
                  </a:cxn>
                  <a:cxn ang="f32">
                    <a:pos x="f41" y="f44"/>
                  </a:cxn>
                  <a:cxn ang="f32">
                    <a:pos x="f47" y="f48"/>
                  </a:cxn>
                  <a:cxn ang="f32">
                    <a:pos x="f41" y="f43"/>
                  </a:cxn>
                  <a:cxn ang="f32">
                    <a:pos x="f45" y="f49"/>
                  </a:cxn>
                  <a:cxn ang="f32">
                    <a:pos x="f42" y="f43"/>
                  </a:cxn>
                  <a:cxn ang="f32">
                    <a:pos x="f50" y="f48"/>
                  </a:cxn>
                  <a:cxn ang="f32">
                    <a:pos x="f42" y="f44"/>
                  </a:cxn>
                </a:cxnLst>
                <a:rect l="f41" t="f44" r="f42" b="f43"/>
                <a:pathLst>
                  <a:path w="21600" h="21600">
                    <a:moveTo>
                      <a:pt x="f79" y="f80"/>
                    </a:moveTo>
                    <a:arcTo wR="f10" hR="f10" stAng="f25" swAng="f34"/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  <a:prstDash val="solid"/>
              </a:ln>
            </p:spPr>
            <p:txBody>
              <a:bodyPr vert="horz" wrap="square" lIns="90004" tIns="44997" rIns="90004" bIns="44997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7" name="37 Elipse"/>
              <p:cNvSpPr/>
              <p:nvPr/>
            </p:nvSpPr>
            <p:spPr>
              <a:xfrm>
                <a:off x="4592162" y="2039038"/>
                <a:ext cx="233638" cy="1814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63 f22 1"/>
                  <a:gd name="f28" fmla="*/ 18437 f22 1"/>
                  <a:gd name="f29" fmla="*/ 10800 f22 1"/>
                  <a:gd name="f30" fmla="*/ 0 f22 1"/>
                  <a:gd name="f31" fmla="*/ 21600 f22 1"/>
                  <a:gd name="f32" fmla="+- f23 0 f1"/>
                  <a:gd name="f33" fmla="*/ f24 f0 1"/>
                  <a:gd name="f34" fmla="+- f26 0 f25"/>
                  <a:gd name="f35" fmla="*/ f29 1 f22"/>
                  <a:gd name="f36" fmla="*/ f30 1 f22"/>
                  <a:gd name="f37" fmla="*/ f27 1 f22"/>
                  <a:gd name="f38" fmla="*/ f28 1 f22"/>
                  <a:gd name="f39" fmla="*/ f31 1 f22"/>
                  <a:gd name="f40" fmla="*/ f33 1 f7"/>
                  <a:gd name="f41" fmla="*/ f37 f12 1"/>
                  <a:gd name="f42" fmla="*/ f38 f12 1"/>
                  <a:gd name="f43" fmla="*/ f38 f13 1"/>
                  <a:gd name="f44" fmla="*/ f37 f13 1"/>
                  <a:gd name="f45" fmla="*/ f35 f12 1"/>
                  <a:gd name="f46" fmla="*/ f36 f13 1"/>
                  <a:gd name="f47" fmla="*/ f36 f12 1"/>
                  <a:gd name="f48" fmla="*/ f35 f13 1"/>
                  <a:gd name="f49" fmla="*/ f39 f13 1"/>
                  <a:gd name="f50" fmla="*/ f39 f12 1"/>
                  <a:gd name="f51" fmla="+- f40 0 f1"/>
                  <a:gd name="f52" fmla="+- f51 f1 0"/>
                  <a:gd name="f53" fmla="*/ f52 f7 1"/>
                  <a:gd name="f54" fmla="*/ f53 1 f0"/>
                  <a:gd name="f55" fmla="+- 0 0 f54"/>
                  <a:gd name="f56" fmla="+- 0 0 f55"/>
                  <a:gd name="f57" fmla="*/ f56 f0 1"/>
                  <a:gd name="f58" fmla="*/ f57 1 f7"/>
                  <a:gd name="f59" fmla="+- f58 0 f1"/>
                  <a:gd name="f60" fmla="cos 1 f59"/>
                  <a:gd name="f61" fmla="sin 1 f59"/>
                  <a:gd name="f62" fmla="+- 0 0 f60"/>
                  <a:gd name="f63" fmla="+- 0 0 f61"/>
                  <a:gd name="f64" fmla="+- 0 0 f62"/>
                  <a:gd name="f65" fmla="+- 0 0 f63"/>
                  <a:gd name="f66" fmla="val f64"/>
                  <a:gd name="f67" fmla="val f65"/>
                  <a:gd name="f68" fmla="+- 0 0 f66"/>
                  <a:gd name="f69" fmla="+- 0 0 f67"/>
                  <a:gd name="f70" fmla="*/ 10800 f68 1"/>
                  <a:gd name="f71" fmla="*/ 10800 f69 1"/>
                  <a:gd name="f72" fmla="*/ f70 f70 1"/>
                  <a:gd name="f73" fmla="*/ f71 f71 1"/>
                  <a:gd name="f74" fmla="+- f72 f73 0"/>
                  <a:gd name="f75" fmla="sqrt f74"/>
                  <a:gd name="f76" fmla="*/ f8 1 f75"/>
                  <a:gd name="f77" fmla="*/ f68 f76 1"/>
                  <a:gd name="f78" fmla="*/ f69 f76 1"/>
                  <a:gd name="f79" fmla="+- 10800 0 f77"/>
                  <a:gd name="f80" fmla="+- 10800 0 f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5" y="f46"/>
                  </a:cxn>
                  <a:cxn ang="f32">
                    <a:pos x="f41" y="f44"/>
                  </a:cxn>
                  <a:cxn ang="f32">
                    <a:pos x="f47" y="f48"/>
                  </a:cxn>
                  <a:cxn ang="f32">
                    <a:pos x="f41" y="f43"/>
                  </a:cxn>
                  <a:cxn ang="f32">
                    <a:pos x="f45" y="f49"/>
                  </a:cxn>
                  <a:cxn ang="f32">
                    <a:pos x="f42" y="f43"/>
                  </a:cxn>
                  <a:cxn ang="f32">
                    <a:pos x="f50" y="f48"/>
                  </a:cxn>
                  <a:cxn ang="f32">
                    <a:pos x="f42" y="f44"/>
                  </a:cxn>
                </a:cxnLst>
                <a:rect l="f41" t="f44" r="f42" b="f43"/>
                <a:pathLst>
                  <a:path w="21600" h="21600">
                    <a:moveTo>
                      <a:pt x="f79" y="f80"/>
                    </a:moveTo>
                    <a:arcTo wR="f10" hR="f10" stAng="f25" swAng="f34"/>
                    <a:close/>
                  </a:path>
                </a:pathLst>
              </a:custGeom>
              <a:solidFill>
                <a:srgbClr val="ADADEB"/>
              </a:solidFill>
              <a:ln>
                <a:noFill/>
                <a:prstDash val="solid"/>
              </a:ln>
            </p:spPr>
            <p:txBody>
              <a:bodyPr vert="horz" wrap="square" lIns="90004" tIns="44997" rIns="90004" bIns="44997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8" name="38 CuadroTexto"/>
              <p:cNvSpPr/>
              <p:nvPr/>
            </p:nvSpPr>
            <p:spPr>
              <a:xfrm>
                <a:off x="5312883" y="2365561"/>
                <a:ext cx="1149839" cy="2728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Y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18"/>
                    <a:ea typeface="Microsoft YaHei" pitchFamily="2"/>
                    <a:cs typeface="Mangal" pitchFamily="2"/>
                  </a:rPr>
                  <a:t>Porti di massa</a:t>
                </a:r>
              </a:p>
            </p:txBody>
          </p:sp>
          <p:sp>
            <p:nvSpPr>
              <p:cNvPr id="29" name="39 CuadroTexto"/>
              <p:cNvSpPr/>
              <p:nvPr/>
            </p:nvSpPr>
            <p:spPr>
              <a:xfrm>
                <a:off x="5147642" y="2013481"/>
                <a:ext cx="383398" cy="2728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Y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18"/>
                    <a:ea typeface="Microsoft YaHei" pitchFamily="2"/>
                    <a:cs typeface="Mangal" pitchFamily="2"/>
                  </a:rPr>
                  <a:t>Sili</a:t>
                </a:r>
              </a:p>
            </p:txBody>
          </p:sp>
          <p:sp>
            <p:nvSpPr>
              <p:cNvPr id="30" name="43 Decisión"/>
              <p:cNvSpPr/>
              <p:nvPr/>
            </p:nvSpPr>
            <p:spPr>
              <a:xfrm>
                <a:off x="4606920" y="2815199"/>
                <a:ext cx="233638" cy="1814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0800"/>
                  <a:gd name="f8" fmla="+- 0 0 0"/>
                  <a:gd name="f9" fmla="*/ f3 1 21600"/>
                  <a:gd name="f10" fmla="*/ f4 1 21600"/>
                  <a:gd name="f11" fmla="+- f6 0 f5"/>
                  <a:gd name="f12" fmla="*/ f8 f0 1"/>
                  <a:gd name="f13" fmla="*/ f11 1 21600"/>
                  <a:gd name="f14" fmla="*/ f12 1 f2"/>
                  <a:gd name="f15" fmla="*/ 5400 f13 1"/>
                  <a:gd name="f16" fmla="*/ 16200 f13 1"/>
                  <a:gd name="f17" fmla="*/ 10800 f13 1"/>
                  <a:gd name="f18" fmla="*/ 0 f13 1"/>
                  <a:gd name="f19" fmla="*/ 21600 f13 1"/>
                  <a:gd name="f20" fmla="+- f14 0 f1"/>
                  <a:gd name="f21" fmla="*/ f17 1 f13"/>
                  <a:gd name="f22" fmla="*/ f18 1 f13"/>
                  <a:gd name="f23" fmla="*/ f19 1 f13"/>
                  <a:gd name="f24" fmla="*/ f15 1 f13"/>
                  <a:gd name="f25" fmla="*/ f16 1 f13"/>
                  <a:gd name="f26" fmla="*/ f24 f9 1"/>
                  <a:gd name="f27" fmla="*/ f25 f9 1"/>
                  <a:gd name="f28" fmla="*/ f25 f10 1"/>
                  <a:gd name="f29" fmla="*/ f24 f10 1"/>
                  <a:gd name="f30" fmla="*/ f21 f9 1"/>
                  <a:gd name="f31" fmla="*/ f22 f10 1"/>
                  <a:gd name="f32" fmla="*/ f22 f9 1"/>
                  <a:gd name="f33" fmla="*/ f21 f10 1"/>
                  <a:gd name="f34" fmla="*/ f23 f10 1"/>
                  <a:gd name="f35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0" y="f31"/>
                  </a:cxn>
                  <a:cxn ang="f20">
                    <a:pos x="f32" y="f33"/>
                  </a:cxn>
                  <a:cxn ang="f20">
                    <a:pos x="f30" y="f34"/>
                  </a:cxn>
                  <a:cxn ang="f20">
                    <a:pos x="f35" y="f33"/>
                  </a:cxn>
                </a:cxnLst>
                <a:rect l="f26" t="f29" r="f27" b="f28"/>
                <a:pathLst>
                  <a:path w="21600" h="21600">
                    <a:moveTo>
                      <a:pt x="f5" y="f7"/>
                    </a:moveTo>
                    <a:lnTo>
                      <a:pt x="f7" y="f5"/>
                    </a:lnTo>
                    <a:lnTo>
                      <a:pt x="f6" y="f7"/>
                    </a:lnTo>
                    <a:lnTo>
                      <a:pt x="f7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00"/>
              </a:solidFill>
              <a:ln w="25557">
                <a:solidFill>
                  <a:srgbClr val="009671"/>
                </a:solidFill>
                <a:prstDash val="solid"/>
              </a:ln>
            </p:spPr>
            <p:txBody>
              <a:bodyPr vert="horz" wrap="square" lIns="90004" tIns="44997" rIns="90004" bIns="44997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1" name="44 CuadroTexto"/>
              <p:cNvSpPr/>
              <p:nvPr/>
            </p:nvSpPr>
            <p:spPr>
              <a:xfrm>
                <a:off x="5191560" y="2773082"/>
                <a:ext cx="1302480" cy="2728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Y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18"/>
                    <a:ea typeface="Microsoft YaHei" pitchFamily="2"/>
                    <a:cs typeface="Mangal" pitchFamily="2"/>
                  </a:rPr>
                  <a:t>Fabbriche di olio</a:t>
                </a:r>
              </a:p>
            </p:txBody>
          </p:sp>
        </p:grpSp>
        <p:sp>
          <p:nvSpPr>
            <p:cNvPr id="32" name="45 Decisión"/>
            <p:cNvSpPr/>
            <p:nvPr/>
          </p:nvSpPr>
          <p:spPr>
            <a:xfrm>
              <a:off x="4530239" y="5420883"/>
              <a:ext cx="233638" cy="1814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000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3" name="46 Elipse"/>
            <p:cNvSpPr/>
            <p:nvPr/>
          </p:nvSpPr>
          <p:spPr>
            <a:xfrm>
              <a:off x="4686117" y="4384081"/>
              <a:ext cx="623163" cy="4842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 w="57241">
              <a:solidFill>
                <a:srgbClr val="FF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" name="47 Elipse"/>
            <p:cNvSpPr/>
            <p:nvPr/>
          </p:nvSpPr>
          <p:spPr>
            <a:xfrm>
              <a:off x="4296601" y="5171764"/>
              <a:ext cx="623163" cy="4842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 w="57241">
              <a:solidFill>
                <a:srgbClr val="FF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" name="48 Elipse"/>
            <p:cNvSpPr/>
            <p:nvPr/>
          </p:nvSpPr>
          <p:spPr>
            <a:xfrm>
              <a:off x="3828958" y="5959080"/>
              <a:ext cx="623163" cy="4842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 w="57241">
              <a:solidFill>
                <a:srgbClr val="FF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36" name="51 Grupo"/>
          <p:cNvGrpSpPr/>
          <p:nvPr/>
        </p:nvGrpSpPr>
        <p:grpSpPr>
          <a:xfrm>
            <a:off x="8416795" y="1259640"/>
            <a:ext cx="6768361" cy="5912336"/>
            <a:chOff x="8416795" y="1259640"/>
            <a:chExt cx="6768361" cy="5912336"/>
          </a:xfrm>
        </p:grpSpPr>
        <p:pic>
          <p:nvPicPr>
            <p:cNvPr id="37" name="16 Imagen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8416795" y="1259640"/>
              <a:ext cx="6768361" cy="5464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53 Decisión"/>
            <p:cNvSpPr/>
            <p:nvPr/>
          </p:nvSpPr>
          <p:spPr>
            <a:xfrm>
              <a:off x="12318120" y="4947123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9" name="54 Decisión"/>
            <p:cNvSpPr/>
            <p:nvPr/>
          </p:nvSpPr>
          <p:spPr>
            <a:xfrm>
              <a:off x="12486964" y="5073484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0" name="55 Decisión"/>
            <p:cNvSpPr/>
            <p:nvPr/>
          </p:nvSpPr>
          <p:spPr>
            <a:xfrm>
              <a:off x="12318120" y="5199836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1" name="56 Decisión"/>
            <p:cNvSpPr/>
            <p:nvPr/>
          </p:nvSpPr>
          <p:spPr>
            <a:xfrm>
              <a:off x="12486964" y="5305321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2" name="57 Decisión"/>
            <p:cNvSpPr/>
            <p:nvPr/>
          </p:nvSpPr>
          <p:spPr>
            <a:xfrm>
              <a:off x="12655442" y="5245556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3" name="58 Decisión"/>
            <p:cNvSpPr/>
            <p:nvPr/>
          </p:nvSpPr>
          <p:spPr>
            <a:xfrm>
              <a:off x="12716643" y="500687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4" name="59 Decisión"/>
            <p:cNvSpPr/>
            <p:nvPr/>
          </p:nvSpPr>
          <p:spPr>
            <a:xfrm>
              <a:off x="12446995" y="3872520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5" name="60 Decisión"/>
            <p:cNvSpPr/>
            <p:nvPr/>
          </p:nvSpPr>
          <p:spPr>
            <a:xfrm>
              <a:off x="10566001" y="3155758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6" name="61 Decisión"/>
            <p:cNvSpPr/>
            <p:nvPr/>
          </p:nvSpPr>
          <p:spPr>
            <a:xfrm>
              <a:off x="10734479" y="328211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+- 0 0 0"/>
                <a:gd name="f9" fmla="*/ f3 1 21600"/>
                <a:gd name="f10" fmla="*/ f4 1 21600"/>
                <a:gd name="f11" fmla="+- f6 0 f5"/>
                <a:gd name="f12" fmla="*/ f8 f0 1"/>
                <a:gd name="f13" fmla="*/ f11 1 21600"/>
                <a:gd name="f14" fmla="*/ f12 1 f2"/>
                <a:gd name="f15" fmla="*/ 5400 f13 1"/>
                <a:gd name="f16" fmla="*/ 16200 f13 1"/>
                <a:gd name="f17" fmla="*/ 10800 f13 1"/>
                <a:gd name="f18" fmla="*/ 0 f13 1"/>
                <a:gd name="f19" fmla="*/ 21600 f13 1"/>
                <a:gd name="f20" fmla="+- f14 0 f1"/>
                <a:gd name="f21" fmla="*/ f17 1 f13"/>
                <a:gd name="f22" fmla="*/ f18 1 f13"/>
                <a:gd name="f23" fmla="*/ f19 1 f13"/>
                <a:gd name="f24" fmla="*/ f15 1 f13"/>
                <a:gd name="f25" fmla="*/ f16 1 f13"/>
                <a:gd name="f26" fmla="*/ f24 f9 1"/>
                <a:gd name="f27" fmla="*/ f25 f9 1"/>
                <a:gd name="f28" fmla="*/ f25 f10 1"/>
                <a:gd name="f29" fmla="*/ f24 f10 1"/>
                <a:gd name="f30" fmla="*/ f21 f9 1"/>
                <a:gd name="f31" fmla="*/ f22 f10 1"/>
                <a:gd name="f32" fmla="*/ f22 f9 1"/>
                <a:gd name="f33" fmla="*/ f21 f10 1"/>
                <a:gd name="f34" fmla="*/ f23 f10 1"/>
                <a:gd name="f35" fmla="*/ f23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0" y="f31"/>
                </a:cxn>
                <a:cxn ang="f20">
                  <a:pos x="f32" y="f33"/>
                </a:cxn>
                <a:cxn ang="f20">
                  <a:pos x="f30" y="f34"/>
                </a:cxn>
                <a:cxn ang="f20">
                  <a:pos x="f35" y="f33"/>
                </a:cxn>
              </a:cxnLst>
              <a:rect l="f26" t="f29" r="f27" b="f28"/>
              <a:pathLst>
                <a:path w="21600" h="21600">
                  <a:moveTo>
                    <a:pt x="f5" y="f7"/>
                  </a:moveTo>
                  <a:lnTo>
                    <a:pt x="f7" y="f5"/>
                  </a:lnTo>
                  <a:lnTo>
                    <a:pt x="f6" y="f7"/>
                  </a:lnTo>
                  <a:lnTo>
                    <a:pt x="f7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7" name="62 Elipse"/>
            <p:cNvSpPr/>
            <p:nvPr/>
          </p:nvSpPr>
          <p:spPr>
            <a:xfrm>
              <a:off x="12875757" y="3872520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8" name="63 Elipse"/>
            <p:cNvSpPr/>
            <p:nvPr/>
          </p:nvSpPr>
          <p:spPr>
            <a:xfrm>
              <a:off x="13114800" y="3812755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9" name="64 Elipse"/>
            <p:cNvSpPr/>
            <p:nvPr/>
          </p:nvSpPr>
          <p:spPr>
            <a:xfrm>
              <a:off x="12955319" y="4051441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0" name="65 Elipse"/>
            <p:cNvSpPr/>
            <p:nvPr/>
          </p:nvSpPr>
          <p:spPr>
            <a:xfrm>
              <a:off x="13194362" y="3991676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1" name="66 Elipse"/>
            <p:cNvSpPr/>
            <p:nvPr/>
          </p:nvSpPr>
          <p:spPr>
            <a:xfrm>
              <a:off x="13194362" y="4170962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2" name="67 Elipse"/>
            <p:cNvSpPr/>
            <p:nvPr/>
          </p:nvSpPr>
          <p:spPr>
            <a:xfrm>
              <a:off x="13512957" y="4051441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3" name="68 Elipse"/>
            <p:cNvSpPr/>
            <p:nvPr/>
          </p:nvSpPr>
          <p:spPr>
            <a:xfrm>
              <a:off x="13114800" y="4230718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4" name="69 Elipse"/>
            <p:cNvSpPr/>
            <p:nvPr/>
          </p:nvSpPr>
          <p:spPr>
            <a:xfrm>
              <a:off x="13353842" y="4170962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5" name="70 Elipse"/>
            <p:cNvSpPr/>
            <p:nvPr/>
          </p:nvSpPr>
          <p:spPr>
            <a:xfrm>
              <a:off x="13433395" y="435023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6" name="71 Elipse"/>
            <p:cNvSpPr/>
            <p:nvPr/>
          </p:nvSpPr>
          <p:spPr>
            <a:xfrm>
              <a:off x="13433395" y="4529160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7" name="72 Elipse"/>
            <p:cNvSpPr/>
            <p:nvPr/>
          </p:nvSpPr>
          <p:spPr>
            <a:xfrm>
              <a:off x="13751999" y="440963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8" name="73 Elipse"/>
            <p:cNvSpPr/>
            <p:nvPr/>
          </p:nvSpPr>
          <p:spPr>
            <a:xfrm>
              <a:off x="10247397" y="2678396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9" name="74 Elipse"/>
            <p:cNvSpPr/>
            <p:nvPr/>
          </p:nvSpPr>
          <p:spPr>
            <a:xfrm>
              <a:off x="10486439" y="2618640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0" name="75 Elipse"/>
            <p:cNvSpPr/>
            <p:nvPr/>
          </p:nvSpPr>
          <p:spPr>
            <a:xfrm>
              <a:off x="10566001" y="2797561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1" name="76 Elipse"/>
            <p:cNvSpPr/>
            <p:nvPr/>
          </p:nvSpPr>
          <p:spPr>
            <a:xfrm>
              <a:off x="10566001" y="2976838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2" name="77 Elipse"/>
            <p:cNvSpPr/>
            <p:nvPr/>
          </p:nvSpPr>
          <p:spPr>
            <a:xfrm>
              <a:off x="10884596" y="2857317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3" name="78 Elipse"/>
            <p:cNvSpPr/>
            <p:nvPr/>
          </p:nvSpPr>
          <p:spPr>
            <a:xfrm>
              <a:off x="12875757" y="3573722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4" name="79 Elipse"/>
            <p:cNvSpPr/>
            <p:nvPr/>
          </p:nvSpPr>
          <p:spPr>
            <a:xfrm>
              <a:off x="13114800" y="3514322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5" name="80 Elipse"/>
            <p:cNvSpPr/>
            <p:nvPr/>
          </p:nvSpPr>
          <p:spPr>
            <a:xfrm>
              <a:off x="12955319" y="375299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6" name="81 Elipse"/>
            <p:cNvSpPr/>
            <p:nvPr/>
          </p:nvSpPr>
          <p:spPr>
            <a:xfrm>
              <a:off x="13512957" y="375299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7" name="82 Elipse"/>
            <p:cNvSpPr/>
            <p:nvPr/>
          </p:nvSpPr>
          <p:spPr>
            <a:xfrm>
              <a:off x="10725482" y="2379597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8" name="83 Elipse"/>
            <p:cNvSpPr/>
            <p:nvPr/>
          </p:nvSpPr>
          <p:spPr>
            <a:xfrm>
              <a:off x="11043720" y="249911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9" name="84 Elipse"/>
            <p:cNvSpPr/>
            <p:nvPr/>
          </p:nvSpPr>
          <p:spPr>
            <a:xfrm>
              <a:off x="11043720" y="2678396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0" name="85 Elipse"/>
            <p:cNvSpPr/>
            <p:nvPr/>
          </p:nvSpPr>
          <p:spPr>
            <a:xfrm>
              <a:off x="11362316" y="2558884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1" name="86 Elipse"/>
            <p:cNvSpPr/>
            <p:nvPr/>
          </p:nvSpPr>
          <p:spPr>
            <a:xfrm>
              <a:off x="9052560" y="309635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2" name="87 Elipse"/>
            <p:cNvSpPr/>
            <p:nvPr/>
          </p:nvSpPr>
          <p:spPr>
            <a:xfrm>
              <a:off x="9291602" y="3036603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3" name="88 Elipse"/>
            <p:cNvSpPr/>
            <p:nvPr/>
          </p:nvSpPr>
          <p:spPr>
            <a:xfrm>
              <a:off x="9371164" y="3215524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4" name="89 Elipse"/>
            <p:cNvSpPr/>
            <p:nvPr/>
          </p:nvSpPr>
          <p:spPr>
            <a:xfrm>
              <a:off x="9849240" y="309635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5" name="90 Elipse"/>
            <p:cNvSpPr/>
            <p:nvPr/>
          </p:nvSpPr>
          <p:spPr>
            <a:xfrm>
              <a:off x="10167844" y="2976838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6" name="91 Elipse"/>
            <p:cNvSpPr/>
            <p:nvPr/>
          </p:nvSpPr>
          <p:spPr>
            <a:xfrm>
              <a:off x="11123639" y="3335036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7" name="92 Elipse"/>
            <p:cNvSpPr/>
            <p:nvPr/>
          </p:nvSpPr>
          <p:spPr>
            <a:xfrm>
              <a:off x="11760839" y="3514322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8" name="93 Elipse"/>
            <p:cNvSpPr/>
            <p:nvPr/>
          </p:nvSpPr>
          <p:spPr>
            <a:xfrm>
              <a:off x="11601358" y="3036603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9" name="94 Elipse"/>
            <p:cNvSpPr/>
            <p:nvPr/>
          </p:nvSpPr>
          <p:spPr>
            <a:xfrm>
              <a:off x="10247397" y="3872520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0" name="95 Elipse"/>
            <p:cNvSpPr/>
            <p:nvPr/>
          </p:nvSpPr>
          <p:spPr>
            <a:xfrm>
              <a:off x="10725482" y="3752999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1" name="96 Elipse"/>
            <p:cNvSpPr/>
            <p:nvPr/>
          </p:nvSpPr>
          <p:spPr>
            <a:xfrm>
              <a:off x="12238558" y="6081482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2" name="97 Elipse"/>
            <p:cNvSpPr/>
            <p:nvPr/>
          </p:nvSpPr>
          <p:spPr>
            <a:xfrm>
              <a:off x="13194362" y="6022082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3" name="98 Elipse"/>
            <p:cNvSpPr/>
            <p:nvPr/>
          </p:nvSpPr>
          <p:spPr>
            <a:xfrm>
              <a:off x="13194362" y="5783040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4" name="99 Elipse"/>
            <p:cNvSpPr/>
            <p:nvPr/>
          </p:nvSpPr>
          <p:spPr>
            <a:xfrm>
              <a:off x="12398038" y="5544363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5" name="100 Elipse"/>
            <p:cNvSpPr/>
            <p:nvPr/>
          </p:nvSpPr>
          <p:spPr>
            <a:xfrm>
              <a:off x="12238558" y="5783040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7878DE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6" name="101 Elipse"/>
            <p:cNvSpPr/>
            <p:nvPr/>
          </p:nvSpPr>
          <p:spPr>
            <a:xfrm>
              <a:off x="12238558" y="3752999"/>
              <a:ext cx="636843" cy="4773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noFill/>
            <a:ln w="57241">
              <a:solidFill>
                <a:srgbClr val="FF0000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87" name="72 Grupo"/>
            <p:cNvGrpSpPr/>
            <p:nvPr/>
          </p:nvGrpSpPr>
          <p:grpSpPr>
            <a:xfrm>
              <a:off x="12238558" y="2140921"/>
              <a:ext cx="2567881" cy="869758"/>
              <a:chOff x="12238558" y="2140921"/>
              <a:chExt cx="2567881" cy="869758"/>
            </a:xfrm>
          </p:grpSpPr>
          <p:sp>
            <p:nvSpPr>
              <p:cNvPr id="88" name="106 Elipse"/>
              <p:cNvSpPr/>
              <p:nvPr/>
            </p:nvSpPr>
            <p:spPr>
              <a:xfrm>
                <a:off x="12238558" y="2476076"/>
                <a:ext cx="238676" cy="178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63 f22 1"/>
                  <a:gd name="f28" fmla="*/ 18437 f22 1"/>
                  <a:gd name="f29" fmla="*/ 10800 f22 1"/>
                  <a:gd name="f30" fmla="*/ 0 f22 1"/>
                  <a:gd name="f31" fmla="*/ 21600 f22 1"/>
                  <a:gd name="f32" fmla="+- f23 0 f1"/>
                  <a:gd name="f33" fmla="*/ f24 f0 1"/>
                  <a:gd name="f34" fmla="+- f26 0 f25"/>
                  <a:gd name="f35" fmla="*/ f29 1 f22"/>
                  <a:gd name="f36" fmla="*/ f30 1 f22"/>
                  <a:gd name="f37" fmla="*/ f27 1 f22"/>
                  <a:gd name="f38" fmla="*/ f28 1 f22"/>
                  <a:gd name="f39" fmla="*/ f31 1 f22"/>
                  <a:gd name="f40" fmla="*/ f33 1 f7"/>
                  <a:gd name="f41" fmla="*/ f37 f12 1"/>
                  <a:gd name="f42" fmla="*/ f38 f12 1"/>
                  <a:gd name="f43" fmla="*/ f38 f13 1"/>
                  <a:gd name="f44" fmla="*/ f37 f13 1"/>
                  <a:gd name="f45" fmla="*/ f35 f12 1"/>
                  <a:gd name="f46" fmla="*/ f36 f13 1"/>
                  <a:gd name="f47" fmla="*/ f36 f12 1"/>
                  <a:gd name="f48" fmla="*/ f35 f13 1"/>
                  <a:gd name="f49" fmla="*/ f39 f13 1"/>
                  <a:gd name="f50" fmla="*/ f39 f12 1"/>
                  <a:gd name="f51" fmla="+- f40 0 f1"/>
                  <a:gd name="f52" fmla="+- f51 f1 0"/>
                  <a:gd name="f53" fmla="*/ f52 f7 1"/>
                  <a:gd name="f54" fmla="*/ f53 1 f0"/>
                  <a:gd name="f55" fmla="+- 0 0 f54"/>
                  <a:gd name="f56" fmla="+- 0 0 f55"/>
                  <a:gd name="f57" fmla="*/ f56 f0 1"/>
                  <a:gd name="f58" fmla="*/ f57 1 f7"/>
                  <a:gd name="f59" fmla="+- f58 0 f1"/>
                  <a:gd name="f60" fmla="cos 1 f59"/>
                  <a:gd name="f61" fmla="sin 1 f59"/>
                  <a:gd name="f62" fmla="+- 0 0 f60"/>
                  <a:gd name="f63" fmla="+- 0 0 f61"/>
                  <a:gd name="f64" fmla="+- 0 0 f62"/>
                  <a:gd name="f65" fmla="+- 0 0 f63"/>
                  <a:gd name="f66" fmla="val f64"/>
                  <a:gd name="f67" fmla="val f65"/>
                  <a:gd name="f68" fmla="+- 0 0 f66"/>
                  <a:gd name="f69" fmla="+- 0 0 f67"/>
                  <a:gd name="f70" fmla="*/ 10800 f68 1"/>
                  <a:gd name="f71" fmla="*/ 10800 f69 1"/>
                  <a:gd name="f72" fmla="*/ f70 f70 1"/>
                  <a:gd name="f73" fmla="*/ f71 f71 1"/>
                  <a:gd name="f74" fmla="+- f72 f73 0"/>
                  <a:gd name="f75" fmla="sqrt f74"/>
                  <a:gd name="f76" fmla="*/ f8 1 f75"/>
                  <a:gd name="f77" fmla="*/ f68 f76 1"/>
                  <a:gd name="f78" fmla="*/ f69 f76 1"/>
                  <a:gd name="f79" fmla="+- 10800 0 f77"/>
                  <a:gd name="f80" fmla="+- 10800 0 f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5" y="f46"/>
                  </a:cxn>
                  <a:cxn ang="f32">
                    <a:pos x="f41" y="f44"/>
                  </a:cxn>
                  <a:cxn ang="f32">
                    <a:pos x="f47" y="f48"/>
                  </a:cxn>
                  <a:cxn ang="f32">
                    <a:pos x="f41" y="f43"/>
                  </a:cxn>
                  <a:cxn ang="f32">
                    <a:pos x="f45" y="f49"/>
                  </a:cxn>
                  <a:cxn ang="f32">
                    <a:pos x="f42" y="f43"/>
                  </a:cxn>
                  <a:cxn ang="f32">
                    <a:pos x="f50" y="f48"/>
                  </a:cxn>
                  <a:cxn ang="f32">
                    <a:pos x="f42" y="f44"/>
                  </a:cxn>
                </a:cxnLst>
                <a:rect l="f41" t="f44" r="f42" b="f43"/>
                <a:pathLst>
                  <a:path w="21600" h="21600">
                    <a:moveTo>
                      <a:pt x="f79" y="f80"/>
                    </a:moveTo>
                    <a:arcTo wR="f10" hR="f10" stAng="f25" swAng="f34"/>
                    <a:close/>
                  </a:path>
                </a:pathLst>
              </a:custGeom>
              <a:solidFill>
                <a:srgbClr val="7878DE"/>
              </a:solidFill>
              <a:ln>
                <a:noFill/>
                <a:prstDash val="solid"/>
              </a:ln>
            </p:spPr>
            <p:txBody>
              <a:bodyPr vert="horz" wrap="square" lIns="90004" tIns="44997" rIns="90004" bIns="44997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9" name="107 CuadroTexto"/>
              <p:cNvSpPr/>
              <p:nvPr/>
            </p:nvSpPr>
            <p:spPr>
              <a:xfrm>
                <a:off x="12538435" y="2439363"/>
                <a:ext cx="1308597" cy="2728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Y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18"/>
                    <a:ea typeface="Microsoft YaHei" pitchFamily="2"/>
                    <a:cs typeface="Mangal" pitchFamily="2"/>
                  </a:rPr>
                  <a:t>Azienda agricola</a:t>
                </a:r>
              </a:p>
            </p:txBody>
          </p:sp>
          <p:sp>
            <p:nvSpPr>
              <p:cNvPr id="90" name="108 Decisión"/>
              <p:cNvSpPr/>
              <p:nvPr/>
            </p:nvSpPr>
            <p:spPr>
              <a:xfrm>
                <a:off x="12254038" y="2779199"/>
                <a:ext cx="238676" cy="178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0800"/>
                  <a:gd name="f8" fmla="+- 0 0 0"/>
                  <a:gd name="f9" fmla="*/ f3 1 21600"/>
                  <a:gd name="f10" fmla="*/ f4 1 21600"/>
                  <a:gd name="f11" fmla="+- f6 0 f5"/>
                  <a:gd name="f12" fmla="*/ f8 f0 1"/>
                  <a:gd name="f13" fmla="*/ f11 1 21600"/>
                  <a:gd name="f14" fmla="*/ f12 1 f2"/>
                  <a:gd name="f15" fmla="*/ 5400 f13 1"/>
                  <a:gd name="f16" fmla="*/ 16200 f13 1"/>
                  <a:gd name="f17" fmla="*/ 10800 f13 1"/>
                  <a:gd name="f18" fmla="*/ 0 f13 1"/>
                  <a:gd name="f19" fmla="*/ 21600 f13 1"/>
                  <a:gd name="f20" fmla="+- f14 0 f1"/>
                  <a:gd name="f21" fmla="*/ f17 1 f13"/>
                  <a:gd name="f22" fmla="*/ f18 1 f13"/>
                  <a:gd name="f23" fmla="*/ f19 1 f13"/>
                  <a:gd name="f24" fmla="*/ f15 1 f13"/>
                  <a:gd name="f25" fmla="*/ f16 1 f13"/>
                  <a:gd name="f26" fmla="*/ f24 f9 1"/>
                  <a:gd name="f27" fmla="*/ f25 f9 1"/>
                  <a:gd name="f28" fmla="*/ f25 f10 1"/>
                  <a:gd name="f29" fmla="*/ f24 f10 1"/>
                  <a:gd name="f30" fmla="*/ f21 f9 1"/>
                  <a:gd name="f31" fmla="*/ f22 f10 1"/>
                  <a:gd name="f32" fmla="*/ f22 f9 1"/>
                  <a:gd name="f33" fmla="*/ f21 f10 1"/>
                  <a:gd name="f34" fmla="*/ f23 f10 1"/>
                  <a:gd name="f35" fmla="*/ f23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30" y="f31"/>
                  </a:cxn>
                  <a:cxn ang="f20">
                    <a:pos x="f32" y="f33"/>
                  </a:cxn>
                  <a:cxn ang="f20">
                    <a:pos x="f30" y="f34"/>
                  </a:cxn>
                  <a:cxn ang="f20">
                    <a:pos x="f35" y="f33"/>
                  </a:cxn>
                </a:cxnLst>
                <a:rect l="f26" t="f29" r="f27" b="f28"/>
                <a:pathLst>
                  <a:path w="21600" h="21600">
                    <a:moveTo>
                      <a:pt x="f5" y="f7"/>
                    </a:moveTo>
                    <a:lnTo>
                      <a:pt x="f7" y="f5"/>
                    </a:lnTo>
                    <a:lnTo>
                      <a:pt x="f6" y="f7"/>
                    </a:lnTo>
                    <a:lnTo>
                      <a:pt x="f7" y="f6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  <a:prstDash val="solid"/>
              </a:ln>
            </p:spPr>
            <p:txBody>
              <a:bodyPr vert="horz" wrap="square" lIns="90004" tIns="44997" rIns="90004" bIns="44997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1" name="109 CuadroTexto"/>
              <p:cNvSpPr/>
              <p:nvPr/>
            </p:nvSpPr>
            <p:spPr>
              <a:xfrm>
                <a:off x="12828236" y="2737795"/>
                <a:ext cx="823682" cy="2728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Y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18"/>
                    <a:ea typeface="Microsoft YaHei" pitchFamily="2"/>
                    <a:cs typeface="Mangal" pitchFamily="2"/>
                  </a:rPr>
                  <a:t>Frigoriferi</a:t>
                </a:r>
              </a:p>
            </p:txBody>
          </p:sp>
          <p:sp>
            <p:nvSpPr>
              <p:cNvPr id="92" name="110 Elipse"/>
              <p:cNvSpPr/>
              <p:nvPr/>
            </p:nvSpPr>
            <p:spPr>
              <a:xfrm>
                <a:off x="12243239" y="2200677"/>
                <a:ext cx="238676" cy="178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63 f22 1"/>
                  <a:gd name="f28" fmla="*/ 18437 f22 1"/>
                  <a:gd name="f29" fmla="*/ 10800 f22 1"/>
                  <a:gd name="f30" fmla="*/ 0 f22 1"/>
                  <a:gd name="f31" fmla="*/ 21600 f22 1"/>
                  <a:gd name="f32" fmla="+- f23 0 f1"/>
                  <a:gd name="f33" fmla="*/ f24 f0 1"/>
                  <a:gd name="f34" fmla="+- f26 0 f25"/>
                  <a:gd name="f35" fmla="*/ f29 1 f22"/>
                  <a:gd name="f36" fmla="*/ f30 1 f22"/>
                  <a:gd name="f37" fmla="*/ f27 1 f22"/>
                  <a:gd name="f38" fmla="*/ f28 1 f22"/>
                  <a:gd name="f39" fmla="*/ f31 1 f22"/>
                  <a:gd name="f40" fmla="*/ f33 1 f7"/>
                  <a:gd name="f41" fmla="*/ f37 f12 1"/>
                  <a:gd name="f42" fmla="*/ f38 f12 1"/>
                  <a:gd name="f43" fmla="*/ f38 f13 1"/>
                  <a:gd name="f44" fmla="*/ f37 f13 1"/>
                  <a:gd name="f45" fmla="*/ f35 f12 1"/>
                  <a:gd name="f46" fmla="*/ f36 f13 1"/>
                  <a:gd name="f47" fmla="*/ f36 f12 1"/>
                  <a:gd name="f48" fmla="*/ f35 f13 1"/>
                  <a:gd name="f49" fmla="*/ f39 f13 1"/>
                  <a:gd name="f50" fmla="*/ f39 f12 1"/>
                  <a:gd name="f51" fmla="+- f40 0 f1"/>
                  <a:gd name="f52" fmla="+- f51 f1 0"/>
                  <a:gd name="f53" fmla="*/ f52 f7 1"/>
                  <a:gd name="f54" fmla="*/ f53 1 f0"/>
                  <a:gd name="f55" fmla="+- 0 0 f54"/>
                  <a:gd name="f56" fmla="+- 0 0 f55"/>
                  <a:gd name="f57" fmla="*/ f56 f0 1"/>
                  <a:gd name="f58" fmla="*/ f57 1 f7"/>
                  <a:gd name="f59" fmla="+- f58 0 f1"/>
                  <a:gd name="f60" fmla="cos 1 f59"/>
                  <a:gd name="f61" fmla="sin 1 f59"/>
                  <a:gd name="f62" fmla="+- 0 0 f60"/>
                  <a:gd name="f63" fmla="+- 0 0 f61"/>
                  <a:gd name="f64" fmla="+- 0 0 f62"/>
                  <a:gd name="f65" fmla="+- 0 0 f63"/>
                  <a:gd name="f66" fmla="val f64"/>
                  <a:gd name="f67" fmla="val f65"/>
                  <a:gd name="f68" fmla="+- 0 0 f66"/>
                  <a:gd name="f69" fmla="+- 0 0 f67"/>
                  <a:gd name="f70" fmla="*/ 10800 f68 1"/>
                  <a:gd name="f71" fmla="*/ 10800 f69 1"/>
                  <a:gd name="f72" fmla="*/ f70 f70 1"/>
                  <a:gd name="f73" fmla="*/ f71 f71 1"/>
                  <a:gd name="f74" fmla="+- f72 f73 0"/>
                  <a:gd name="f75" fmla="sqrt f74"/>
                  <a:gd name="f76" fmla="*/ f8 1 f75"/>
                  <a:gd name="f77" fmla="*/ f68 f76 1"/>
                  <a:gd name="f78" fmla="*/ f69 f76 1"/>
                  <a:gd name="f79" fmla="+- 10800 0 f77"/>
                  <a:gd name="f80" fmla="+- 10800 0 f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5" y="f46"/>
                  </a:cxn>
                  <a:cxn ang="f32">
                    <a:pos x="f41" y="f44"/>
                  </a:cxn>
                  <a:cxn ang="f32">
                    <a:pos x="f47" y="f48"/>
                  </a:cxn>
                  <a:cxn ang="f32">
                    <a:pos x="f41" y="f43"/>
                  </a:cxn>
                  <a:cxn ang="f32">
                    <a:pos x="f45" y="f49"/>
                  </a:cxn>
                  <a:cxn ang="f32">
                    <a:pos x="f42" y="f43"/>
                  </a:cxn>
                  <a:cxn ang="f32">
                    <a:pos x="f50" y="f48"/>
                  </a:cxn>
                  <a:cxn ang="f32">
                    <a:pos x="f42" y="f44"/>
                  </a:cxn>
                </a:cxnLst>
                <a:rect l="f41" t="f44" r="f42" b="f43"/>
                <a:pathLst>
                  <a:path w="21600" h="21600">
                    <a:moveTo>
                      <a:pt x="f79" y="f80"/>
                    </a:moveTo>
                    <a:arcTo wR="f10" hR="f10" stAng="f25" swAng="f34"/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  <a:prstDash val="solid"/>
              </a:ln>
            </p:spPr>
            <p:txBody>
              <a:bodyPr vert="horz" wrap="square" lIns="90004" tIns="44997" rIns="90004" bIns="44997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3" name="111 CuadroTexto"/>
              <p:cNvSpPr/>
              <p:nvPr/>
            </p:nvSpPr>
            <p:spPr>
              <a:xfrm>
                <a:off x="12879360" y="2140921"/>
                <a:ext cx="1927079" cy="2728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PY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18"/>
                    <a:ea typeface="Microsoft YaHei" pitchFamily="2"/>
                    <a:cs typeface="Mangal" pitchFamily="2"/>
                  </a:rPr>
                  <a:t>Porti con catena di freddo</a:t>
                </a:r>
              </a:p>
            </p:txBody>
          </p:sp>
        </p:grpSp>
        <p:sp>
          <p:nvSpPr>
            <p:cNvPr id="94" name="103 Elipse"/>
            <p:cNvSpPr/>
            <p:nvPr/>
          </p:nvSpPr>
          <p:spPr>
            <a:xfrm>
              <a:off x="12557162" y="4947123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5" name="104 Elipse"/>
            <p:cNvSpPr/>
            <p:nvPr/>
          </p:nvSpPr>
          <p:spPr>
            <a:xfrm>
              <a:off x="12238558" y="5305321"/>
              <a:ext cx="238676" cy="178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6" name="105 Flecha curvada hacia arriba"/>
            <p:cNvSpPr/>
            <p:nvPr/>
          </p:nvSpPr>
          <p:spPr>
            <a:xfrm rot="5572209">
              <a:off x="12044805" y="5938076"/>
              <a:ext cx="1751761" cy="716039"/>
            </a:xfrm>
            <a:custGeom>
              <a:avLst>
                <a:gd name="f0" fmla="val 12960"/>
                <a:gd name="f1" fmla="val 19440"/>
                <a:gd name="f2" fmla="val 7200"/>
              </a:avLst>
              <a:gdLst>
                <a:gd name="f3" fmla="val 21600000"/>
                <a:gd name="f4" fmla="val 10800000"/>
                <a:gd name="f5" fmla="val 5400000"/>
                <a:gd name="f6" fmla="val 180"/>
                <a:gd name="f7" fmla="val w"/>
                <a:gd name="f8" fmla="val h"/>
                <a:gd name="f9" fmla="val 0"/>
                <a:gd name="f10" fmla="val 21600"/>
                <a:gd name="f11" fmla="*/ 5419351 1 1725033"/>
                <a:gd name="f12" fmla="+- 0 0 21600"/>
                <a:gd name="f13" fmla="*/ 21600 21600 1"/>
                <a:gd name="f14" fmla="*/ 21600 2195 1"/>
                <a:gd name="f15" fmla="*/ 21600 14189 1"/>
                <a:gd name="f16" fmla="val -2147483647"/>
                <a:gd name="f17" fmla="val 2147483647"/>
                <a:gd name="f18" fmla="+- 0 0 0"/>
                <a:gd name="f19" fmla="*/ f7 1 21600"/>
                <a:gd name="f20" fmla="*/ f8 1 21600"/>
                <a:gd name="f21" fmla="*/ f14 1 16384"/>
                <a:gd name="f22" fmla="*/ f15 1 16384"/>
                <a:gd name="f23" fmla="min f12 f10"/>
                <a:gd name="f24" fmla="max f12 f10"/>
                <a:gd name="f25" fmla="+- f10 0 f9"/>
                <a:gd name="f26" fmla="pin 0 f1 21600"/>
                <a:gd name="f27" fmla="pin 0 f2 21600"/>
                <a:gd name="f28" fmla="*/ f18 f4 1"/>
                <a:gd name="f29" fmla="val f26"/>
                <a:gd name="f30" fmla="val f27"/>
                <a:gd name="f31" fmla="+- f24 0 f23"/>
                <a:gd name="f32" fmla="*/ f25 1 21600"/>
                <a:gd name="f33" fmla="*/ f26 f19 1"/>
                <a:gd name="f34" fmla="*/ f27 f20 1"/>
                <a:gd name="f35" fmla="*/ f22 f20 1"/>
                <a:gd name="f36" fmla="*/ f21 f20 1"/>
                <a:gd name="f37" fmla="*/ f28 1 f6"/>
                <a:gd name="f38" fmla="*/ f10 f20 1"/>
                <a:gd name="f39" fmla="+- f29 f29 0"/>
                <a:gd name="f40" fmla="*/ f30 1 21600"/>
                <a:gd name="f41" fmla="*/ f30 f30 1"/>
                <a:gd name="f42" fmla="*/ f31 1 2"/>
                <a:gd name="f43" fmla="*/ 21600 f32 1"/>
                <a:gd name="f44" fmla="*/ 0 f32 1"/>
                <a:gd name="f45" fmla="+- f37 0 f5"/>
                <a:gd name="f46" fmla="*/ f30 f20 1"/>
                <a:gd name="f47" fmla="+- f39 0 21600"/>
                <a:gd name="f48" fmla="*/ f40 f40 1"/>
                <a:gd name="f49" fmla="+- f13 0 f41"/>
                <a:gd name="f50" fmla="+- f23 f42 0"/>
                <a:gd name="f51" fmla="*/ f43 1 f32"/>
                <a:gd name="f52" fmla="*/ f44 1 f32"/>
                <a:gd name="f53" fmla="+- f47 f29 0"/>
                <a:gd name="f54" fmla="+- 1 0 f48"/>
                <a:gd name="f55" fmla="+- f47 0 128"/>
                <a:gd name="f56" fmla="sqrt f49"/>
                <a:gd name="f57" fmla="+- 0 0 f50"/>
                <a:gd name="f58" fmla="+- f10 0 f50"/>
                <a:gd name="f59" fmla="+- f30 0 f50"/>
                <a:gd name="f60" fmla="*/ f52 f20 1"/>
                <a:gd name="f61" fmla="*/ f51 f19 1"/>
                <a:gd name="f62" fmla="sqrt f54"/>
                <a:gd name="f63" fmla="+- f56 21600 0"/>
                <a:gd name="f64" fmla="+- 0 0 f58"/>
                <a:gd name="f65" fmla="+- 0 0 f59"/>
                <a:gd name="f66" fmla="+- 0 0 f57"/>
                <a:gd name="f67" fmla="*/ f13 1 f63"/>
                <a:gd name="f68" fmla="+- 0 0 f64"/>
                <a:gd name="f69" fmla="+- 0 0 f65"/>
                <a:gd name="f70" fmla="+- 0 0 f66"/>
                <a:gd name="f71" fmla="+- f67 64 0"/>
                <a:gd name="f72" fmla="pin f71 f0 f55"/>
                <a:gd name="f73" fmla="val f72"/>
                <a:gd name="f74" fmla="*/ f72 f19 1"/>
                <a:gd name="f75" fmla="+- f73 21600 0"/>
                <a:gd name="f76" fmla="+- f53 0 f73"/>
                <a:gd name="f77" fmla="+- 21600 f73 0"/>
                <a:gd name="f78" fmla="+- f47 0 f73"/>
                <a:gd name="f79" fmla="+- f75 0 f29"/>
                <a:gd name="f80" fmla="*/ f76 1 2"/>
                <a:gd name="f81" fmla="*/ f77 1 2"/>
                <a:gd name="f82" fmla="*/ f78 1 2"/>
                <a:gd name="f83" fmla="min f78 f29"/>
                <a:gd name="f84" fmla="max f78 f29"/>
                <a:gd name="f85" fmla="*/ f79 1 2"/>
                <a:gd name="f86" fmla="min 0 f79"/>
                <a:gd name="f87" fmla="max 0 f79"/>
                <a:gd name="f88" fmla="+- f84 0 f83"/>
                <a:gd name="f89" fmla="*/ f81 f19 1"/>
                <a:gd name="f90" fmla="*/ f82 f19 1"/>
                <a:gd name="f91" fmla="*/ f85 f62 1"/>
                <a:gd name="f92" fmla="+- f85 f80 0"/>
                <a:gd name="f93" fmla="*/ f85 1 2"/>
                <a:gd name="f94" fmla="+- f87 0 f86"/>
                <a:gd name="f95" fmla="*/ f88 1 2"/>
                <a:gd name="f96" fmla="+- f85 f91 0"/>
                <a:gd name="f97" fmla="+- f80 f91 0"/>
                <a:gd name="f98" fmla="*/ f92 1 2"/>
                <a:gd name="f99" fmla="+- f29 0 f93"/>
                <a:gd name="f100" fmla="*/ f94 1 2"/>
                <a:gd name="f101" fmla="+- f83 f95 0"/>
                <a:gd name="f102" fmla="*/ f95 f42 1"/>
                <a:gd name="f103" fmla="*/ f93 f19 1"/>
                <a:gd name="f104" fmla="+- f96 f29 0"/>
                <a:gd name="f105" fmla="+- f98 0 f85"/>
                <a:gd name="f106" fmla="+- f86 f100 0"/>
                <a:gd name="f107" fmla="*/ f100 f42 1"/>
                <a:gd name="f108" fmla="+- f80 0 f101"/>
                <a:gd name="f109" fmla="+- f97 0 f101"/>
                <a:gd name="f110" fmla="+- f98 0 f101"/>
                <a:gd name="f111" fmla="+- f78 0 f101"/>
                <a:gd name="f112" fmla="*/ f99 f19 1"/>
                <a:gd name="f113" fmla="*/ f98 f19 1"/>
                <a:gd name="f114" fmla="+- f104 0 21600"/>
                <a:gd name="f115" fmla="*/ f105 1 f85"/>
                <a:gd name="f116" fmla="+- 0 0 f106"/>
                <a:gd name="f117" fmla="+- f85 0 f106"/>
                <a:gd name="f118" fmla="+- 0 0 f108"/>
                <a:gd name="f119" fmla="+- 0 0 f109"/>
                <a:gd name="f120" fmla="+- f96 0 f106"/>
                <a:gd name="f121" fmla="+- f98 0 f106"/>
                <a:gd name="f122" fmla="+- 0 0 f111"/>
                <a:gd name="f123" fmla="+- f104 0 f73"/>
                <a:gd name="f124" fmla="+- 0 0 f110"/>
                <a:gd name="f125" fmla="*/ f115 f115 1"/>
                <a:gd name="f126" fmla="+- 0 0 f117"/>
                <a:gd name="f127" fmla="+- 0 0 f120"/>
                <a:gd name="f128" fmla="+- 0 0 f121"/>
                <a:gd name="f129" fmla="+- 0 0 f118"/>
                <a:gd name="f130" fmla="+- 0 0 f119"/>
                <a:gd name="f131" fmla="+- 0 0 f122"/>
                <a:gd name="f132" fmla="+- 0 0 f116"/>
                <a:gd name="f133" fmla="+- 0 0 f124"/>
                <a:gd name="f134" fmla="*/ f114 f19 1"/>
                <a:gd name="f135" fmla="*/ f123 f19 1"/>
                <a:gd name="f136" fmla="at2 f129 f68"/>
                <a:gd name="f137" fmla="at2 f130 f69"/>
                <a:gd name="f138" fmla="at2 f131 f70"/>
                <a:gd name="f139" fmla="+- 1 0 f125"/>
                <a:gd name="f140" fmla="+- 0 0 f132"/>
                <a:gd name="f141" fmla="+- 0 0 f126"/>
                <a:gd name="f142" fmla="+- 0 0 f127"/>
                <a:gd name="f143" fmla="+- 0 0 f128"/>
                <a:gd name="f144" fmla="+- f136 f5 0"/>
                <a:gd name="f145" fmla="+- f137 f5 0"/>
                <a:gd name="f146" fmla="+- f138 f5 0"/>
                <a:gd name="f147" fmla="at2 f140 f70"/>
                <a:gd name="f148" fmla="at2 f141 f68"/>
                <a:gd name="f149" fmla="at2 f142 f69"/>
                <a:gd name="f150" fmla="sqrt f139"/>
                <a:gd name="f151" fmla="*/ f144 f11 1"/>
                <a:gd name="f152" fmla="*/ f145 f11 1"/>
                <a:gd name="f153" fmla="*/ f146 f11 1"/>
                <a:gd name="f154" fmla="+- f147 f5 0"/>
                <a:gd name="f155" fmla="+- f148 f5 0"/>
                <a:gd name="f156" fmla="+- f149 f5 0"/>
                <a:gd name="f157" fmla="*/ 21600 f150 1"/>
                <a:gd name="f158" fmla="*/ f151 1 f4"/>
                <a:gd name="f159" fmla="*/ f152 1 f4"/>
                <a:gd name="f160" fmla="*/ f153 1 f4"/>
                <a:gd name="f161" fmla="*/ f154 f11 1"/>
                <a:gd name="f162" fmla="*/ f155 f11 1"/>
                <a:gd name="f163" fmla="*/ f156 f11 1"/>
                <a:gd name="f164" fmla="+- f157 0 f50"/>
                <a:gd name="f165" fmla="+- 0 0 f158"/>
                <a:gd name="f166" fmla="+- 0 0 f159"/>
                <a:gd name="f167" fmla="+- 0 0 f160"/>
                <a:gd name="f168" fmla="*/ f161 1 f4"/>
                <a:gd name="f169" fmla="*/ f162 1 f4"/>
                <a:gd name="f170" fmla="*/ f163 1 f4"/>
                <a:gd name="f171" fmla="+- 0 0 f164"/>
                <a:gd name="f172" fmla="val f165"/>
                <a:gd name="f173" fmla="val f166"/>
                <a:gd name="f174" fmla="val f167"/>
                <a:gd name="f175" fmla="+- 0 0 f168"/>
                <a:gd name="f176" fmla="+- 0 0 f169"/>
                <a:gd name="f177" fmla="+- 0 0 f170"/>
                <a:gd name="f178" fmla="+- 0 0 f171"/>
                <a:gd name="f179" fmla="+- 0 0 f172"/>
                <a:gd name="f180" fmla="+- 0 0 f173"/>
                <a:gd name="f181" fmla="+- 0 0 f174"/>
                <a:gd name="f182" fmla="val f175"/>
                <a:gd name="f183" fmla="val f176"/>
                <a:gd name="f184" fmla="val f177"/>
                <a:gd name="f185" fmla="at2 f143 f178"/>
                <a:gd name="f186" fmla="at2 f133 f178"/>
                <a:gd name="f187" fmla="*/ f179 f4 1"/>
                <a:gd name="f188" fmla="*/ f180 f4 1"/>
                <a:gd name="f189" fmla="*/ f181 f4 1"/>
                <a:gd name="f190" fmla="+- 0 0 f182"/>
                <a:gd name="f191" fmla="+- 0 0 f183"/>
                <a:gd name="f192" fmla="+- 0 0 f184"/>
                <a:gd name="f193" fmla="+- f185 f5 0"/>
                <a:gd name="f194" fmla="+- f186 f5 0"/>
                <a:gd name="f195" fmla="*/ f187 1 f11"/>
                <a:gd name="f196" fmla="*/ f188 1 f11"/>
                <a:gd name="f197" fmla="*/ f189 1 f11"/>
                <a:gd name="f198" fmla="*/ f190 f4 1"/>
                <a:gd name="f199" fmla="*/ f191 f4 1"/>
                <a:gd name="f200" fmla="*/ f192 f4 1"/>
                <a:gd name="f201" fmla="*/ f193 f11 1"/>
                <a:gd name="f202" fmla="*/ f194 f11 1"/>
                <a:gd name="f203" fmla="+- f195 0 f5"/>
                <a:gd name="f204" fmla="+- f196 0 f5"/>
                <a:gd name="f205" fmla="+- f197 0 f5"/>
                <a:gd name="f206" fmla="*/ f198 1 f11"/>
                <a:gd name="f207" fmla="*/ f199 1 f11"/>
                <a:gd name="f208" fmla="*/ f200 1 f11"/>
                <a:gd name="f209" fmla="*/ f201 1 f4"/>
                <a:gd name="f210" fmla="*/ f202 1 f4"/>
                <a:gd name="f211" fmla="+- f206 0 f5"/>
                <a:gd name="f212" fmla="+- f207 0 f5"/>
                <a:gd name="f213" fmla="+- f208 0 f5"/>
                <a:gd name="f214" fmla="+- 0 0 f209"/>
                <a:gd name="f215" fmla="+- 0 0 f210"/>
                <a:gd name="f216" fmla="+- f204 0 f203"/>
                <a:gd name="f217" fmla="+- f203 f5 0"/>
                <a:gd name="f218" fmla="val f214"/>
                <a:gd name="f219" fmla="val f215"/>
                <a:gd name="f220" fmla="+- f212 0 f211"/>
                <a:gd name="f221" fmla="+- f216 0 f3"/>
                <a:gd name="f222" fmla="*/ f217 f11 1"/>
                <a:gd name="f223" fmla="+- f211 f5 0"/>
                <a:gd name="f224" fmla="+- f213 f5 0"/>
                <a:gd name="f225" fmla="+- 0 0 f218"/>
                <a:gd name="f226" fmla="+- 0 0 f219"/>
                <a:gd name="f227" fmla="+- f220 0 f3"/>
                <a:gd name="f228" fmla="?: f216 f221 f216"/>
                <a:gd name="f229" fmla="*/ f222 1 f4"/>
                <a:gd name="f230" fmla="*/ f223 f11 1"/>
                <a:gd name="f231" fmla="*/ f224 f11 1"/>
                <a:gd name="f232" fmla="*/ f225 f4 1"/>
                <a:gd name="f233" fmla="*/ f226 f4 1"/>
                <a:gd name="f234" fmla="?: f220 f227 f220"/>
                <a:gd name="f235" fmla="+- 0 0 f229"/>
                <a:gd name="f236" fmla="*/ f230 1 f4"/>
                <a:gd name="f237" fmla="*/ f231 1 f4"/>
                <a:gd name="f238" fmla="*/ f232 1 f11"/>
                <a:gd name="f239" fmla="*/ f233 1 f11"/>
                <a:gd name="f240" fmla="+- 0 0 f235"/>
                <a:gd name="f241" fmla="+- 0 0 f236"/>
                <a:gd name="f242" fmla="+- 0 0 f237"/>
                <a:gd name="f243" fmla="+- f238 0 f5"/>
                <a:gd name="f244" fmla="+- f239 0 f5"/>
                <a:gd name="f245" fmla="*/ f240 f4 1"/>
                <a:gd name="f246" fmla="+- 0 0 f241"/>
                <a:gd name="f247" fmla="+- 0 0 f242"/>
                <a:gd name="f248" fmla="+- f243 0 f213"/>
                <a:gd name="f249" fmla="+- f205 0 f244"/>
                <a:gd name="f250" fmla="+- f244 0 f203"/>
                <a:gd name="f251" fmla="*/ f245 1 f11"/>
                <a:gd name="f252" fmla="*/ f246 f4 1"/>
                <a:gd name="f253" fmla="*/ f247 f4 1"/>
                <a:gd name="f254" fmla="+- f244 f5 0"/>
                <a:gd name="f255" fmla="+- f248 f3 0"/>
                <a:gd name="f256" fmla="+- f249 f3 0"/>
                <a:gd name="f257" fmla="+- f250 f3 0"/>
                <a:gd name="f258" fmla="+- f251 0 f5"/>
                <a:gd name="f259" fmla="*/ f252 1 f11"/>
                <a:gd name="f260" fmla="*/ f253 1 f11"/>
                <a:gd name="f261" fmla="*/ f254 f11 1"/>
                <a:gd name="f262" fmla="cos 1 f258"/>
                <a:gd name="f263" fmla="sin 1 f258"/>
                <a:gd name="f264" fmla="?: f248 f248 f255"/>
                <a:gd name="f265" fmla="?: f249 f249 f256"/>
                <a:gd name="f266" fmla="?: f250 f250 f257"/>
                <a:gd name="f267" fmla="+- f259 0 f5"/>
                <a:gd name="f268" fmla="+- f260 0 f5"/>
                <a:gd name="f269" fmla="*/ f261 1 f4"/>
                <a:gd name="f270" fmla="+- 0 0 f262"/>
                <a:gd name="f271" fmla="+- 0 0 f263"/>
                <a:gd name="f272" fmla="cos 1 f267"/>
                <a:gd name="f273" fmla="sin 1 f267"/>
                <a:gd name="f274" fmla="cos 1 f268"/>
                <a:gd name="f275" fmla="sin 1 f268"/>
                <a:gd name="f276" fmla="+- 0 0 f269"/>
                <a:gd name="f277" fmla="+- 0 0 f270"/>
                <a:gd name="f278" fmla="+- 0 0 f271"/>
                <a:gd name="f279" fmla="+- 0 0 f272"/>
                <a:gd name="f280" fmla="+- 0 0 f273"/>
                <a:gd name="f281" fmla="+- 0 0 f274"/>
                <a:gd name="f282" fmla="+- 0 0 f275"/>
                <a:gd name="f283" fmla="+- 0 0 f276"/>
                <a:gd name="f284" fmla="val f277"/>
                <a:gd name="f285" fmla="val f278"/>
                <a:gd name="f286" fmla="+- 0 0 f279"/>
                <a:gd name="f287" fmla="+- 0 0 f280"/>
                <a:gd name="f288" fmla="+- 0 0 f281"/>
                <a:gd name="f289" fmla="+- 0 0 f282"/>
                <a:gd name="f290" fmla="*/ f283 f4 1"/>
                <a:gd name="f291" fmla="+- 0 0 f284"/>
                <a:gd name="f292" fmla="+- 0 0 f285"/>
                <a:gd name="f293" fmla="val f286"/>
                <a:gd name="f294" fmla="val f287"/>
                <a:gd name="f295" fmla="val f288"/>
                <a:gd name="f296" fmla="val f289"/>
                <a:gd name="f297" fmla="*/ f290 1 f11"/>
                <a:gd name="f298" fmla="+- 0 0 f293"/>
                <a:gd name="f299" fmla="+- 0 0 f294"/>
                <a:gd name="f300" fmla="+- 0 0 f295"/>
                <a:gd name="f301" fmla="+- 0 0 f296"/>
                <a:gd name="f302" fmla="*/ f42 f291 1"/>
                <a:gd name="f303" fmla="*/ f95 f292 1"/>
                <a:gd name="f304" fmla="+- f297 0 f5"/>
                <a:gd name="f305" fmla="*/ f42 f298 1"/>
                <a:gd name="f306" fmla="*/ f100 f299 1"/>
                <a:gd name="f307" fmla="*/ f302 f302 1"/>
                <a:gd name="f308" fmla="*/ f303 f303 1"/>
                <a:gd name="f309" fmla="*/ f42 f300 1"/>
                <a:gd name="f310" fmla="*/ f100 f301 1"/>
                <a:gd name="f311" fmla="cos 1 f304"/>
                <a:gd name="f312" fmla="sin 1 f304"/>
                <a:gd name="f313" fmla="+- 0 0 f311"/>
                <a:gd name="f314" fmla="+- 0 0 f312"/>
                <a:gd name="f315" fmla="*/ f305 f305 1"/>
                <a:gd name="f316" fmla="*/ f306 f306 1"/>
                <a:gd name="f317" fmla="+- f307 f308 0"/>
                <a:gd name="f318" fmla="*/ f309 f309 1"/>
                <a:gd name="f319" fmla="*/ f310 f310 1"/>
                <a:gd name="f320" fmla="+- 0 0 f313"/>
                <a:gd name="f321" fmla="+- 0 0 f314"/>
                <a:gd name="f322" fmla="+- f315 f316 0"/>
                <a:gd name="f323" fmla="sqrt f317"/>
                <a:gd name="f324" fmla="+- f318 f319 0"/>
                <a:gd name="f325" fmla="val f320"/>
                <a:gd name="f326" fmla="val f321"/>
                <a:gd name="f327" fmla="sqrt f322"/>
                <a:gd name="f328" fmla="*/ f102 1 f323"/>
                <a:gd name="f329" fmla="sqrt f324"/>
                <a:gd name="f330" fmla="+- 0 0 f325"/>
                <a:gd name="f331" fmla="+- 0 0 f326"/>
                <a:gd name="f332" fmla="*/ f107 1 f327"/>
                <a:gd name="f333" fmla="*/ f291 f328 1"/>
                <a:gd name="f334" fmla="*/ f292 f328 1"/>
                <a:gd name="f335" fmla="*/ f107 1 f329"/>
                <a:gd name="f336" fmla="*/ f298 f332 1"/>
                <a:gd name="f337" fmla="*/ f299 f332 1"/>
                <a:gd name="f338" fmla="+- f101 0 f333"/>
                <a:gd name="f339" fmla="+- f50 0 f334"/>
                <a:gd name="f340" fmla="*/ f300 f335 1"/>
                <a:gd name="f341" fmla="*/ f301 f335 1"/>
                <a:gd name="f342" fmla="*/ f42 f330 1"/>
                <a:gd name="f343" fmla="*/ f95 f331 1"/>
                <a:gd name="f344" fmla="+- f106 0 f336"/>
                <a:gd name="f345" fmla="+- f50 0 f337"/>
                <a:gd name="f346" fmla="+- f106 0 f340"/>
                <a:gd name="f347" fmla="+- f50 0 f341"/>
                <a:gd name="f348" fmla="*/ f342 f342 1"/>
                <a:gd name="f349" fmla="*/ f343 f343 1"/>
                <a:gd name="f350" fmla="+- f348 f349 0"/>
                <a:gd name="f351" fmla="sqrt f350"/>
                <a:gd name="f352" fmla="*/ f102 1 f351"/>
                <a:gd name="f353" fmla="*/ f330 f352 1"/>
                <a:gd name="f354" fmla="*/ f331 f352 1"/>
                <a:gd name="f355" fmla="+- f101 0 f353"/>
                <a:gd name="f356" fmla="+- f50 0 f354"/>
              </a:gdLst>
              <a:ahLst>
                <a:ahXY gdRefX="f0" minX="f71" maxX="f55" gdRefY="" minY="0" maxY="0">
                  <a:pos x="f74" y="f60"/>
                </a:ahXY>
                <a:ahXY gdRefX="f1" minX="f9" maxX="f10" gdRefY="" minY="0" maxY="0">
                  <a:pos x="f33" y="f60"/>
                </a:ahXY>
                <a:ahXY gdRefX="" minX="0" maxX="0" gdRefY="f2" minY="f9" maxY="f10">
                  <a:pos x="f61" y="f3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89" y="f60"/>
                </a:cxn>
                <a:cxn ang="f45">
                  <a:pos x="f134" y="f46"/>
                </a:cxn>
                <a:cxn ang="f45">
                  <a:pos x="f90" y="f60"/>
                </a:cxn>
                <a:cxn ang="f45">
                  <a:pos x="f113" y="f38"/>
                </a:cxn>
                <a:cxn ang="f45">
                  <a:pos x="f135" y="f46"/>
                </a:cxn>
              </a:cxnLst>
              <a:rect l="f103" t="f36" r="f112" b="f35"/>
              <a:pathLst>
                <a:path w="21600" h="21600">
                  <a:moveTo>
                    <a:pt x="f344" y="f345"/>
                  </a:moveTo>
                  <a:arcTo wR="f100" hR="f42" stAng="f211" swAng="f234"/>
                  <a:moveTo>
                    <a:pt x="f338" y="f339"/>
                  </a:moveTo>
                  <a:arcTo wR="f95" hR="f42" stAng="f203" swAng="f228"/>
                  <a:lnTo>
                    <a:pt x="f123" y="f30"/>
                  </a:lnTo>
                  <a:lnTo>
                    <a:pt x="f81" y="f9"/>
                  </a:lnTo>
                  <a:lnTo>
                    <a:pt x="f114" y="f30"/>
                  </a:lnTo>
                  <a:lnTo>
                    <a:pt x="f346" y="f347"/>
                  </a:lnTo>
                  <a:arcTo wR="f100" hR="f42" stAng="f213" swAng="f264"/>
                  <a:lnTo>
                    <a:pt x="f355" y="f356"/>
                  </a:lnTo>
                  <a:arcTo wR="f95" hR="f42" stAng="f244" swAng="f265"/>
                  <a:close/>
                </a:path>
                <a:path w="21600" h="21600">
                  <a:moveTo>
                    <a:pt x="f344" y="f345"/>
                  </a:moveTo>
                  <a:arcTo wR="f100" hR="f42" stAng="f211" swAng="f234"/>
                  <a:lnTo>
                    <a:pt x="f338" y="f339"/>
                  </a:lnTo>
                  <a:arcTo wR="f95" hR="f42" stAng="f203" swAng="f266"/>
                  <a:lnTo>
                    <a:pt x="f355" y="f356"/>
                  </a:lnTo>
                  <a:arcTo wR="f95" hR="f42" stAng="f244" swAng="f265"/>
                </a:path>
              </a:pathLst>
            </a:custGeom>
            <a:solidFill>
              <a:srgbClr val="FF0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7" name="112 CuadroTexto"/>
          <p:cNvSpPr/>
          <p:nvPr/>
        </p:nvSpPr>
        <p:spPr>
          <a:xfrm>
            <a:off x="10871996" y="1111681"/>
            <a:ext cx="4607999" cy="7700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Complesso de la Carne Bovina</a:t>
            </a:r>
          </a:p>
        </p:txBody>
      </p:sp>
      <p:sp>
        <p:nvSpPr>
          <p:cNvPr id="98" name="113 CuadroTexto"/>
          <p:cNvSpPr/>
          <p:nvPr/>
        </p:nvSpPr>
        <p:spPr>
          <a:xfrm>
            <a:off x="1907639" y="1111681"/>
            <a:ext cx="3772439" cy="4301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Complesso di Soja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sp>
        <p:nvSpPr>
          <p:cNvPr id="4" name="8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812883" y="1222918"/>
            <a:ext cx="14610959" cy="6013076"/>
          </a:xfrm>
        </p:spPr>
        <p:txBody>
          <a:bodyPr/>
          <a:lstStyle/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pubblici e privati ​​nelle infrastrutture stradali.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pubblici e privati ​​nei sistemi di trasporto ferroviario.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privati ​​per il grano e lo stoccaggio di carne.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privati ​​in frigorifero.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privati ​in ​porti fluviali.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privati ​​nel settore della logistica di esportazione.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privati in sistemi di trasporto fluviale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360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Investimenti privati ​​nei servizi connessi al commercio estero (certificazione, imballaggi, finanziamenti, trading, ecc)</a:t>
            </a:r>
          </a:p>
          <a:p>
            <a:pPr marL="343082" lvl="0" indent="-342717">
              <a:lnSpc>
                <a:spcPct val="100000"/>
              </a:lnSpc>
              <a:spcAft>
                <a:spcPts val="0"/>
              </a:spcAft>
              <a:buNone/>
            </a:pPr>
            <a:endParaRPr lang="it-IT" sz="3600">
              <a:solidFill>
                <a:srgbClr val="000000"/>
              </a:solidFill>
              <a:latin typeface="Arial" pitchFamily="18"/>
              <a:ea typeface="Microsoft YaHei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441441" y="2722680"/>
            <a:ext cx="7213317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</a:t>
            </a:r>
          </a:p>
        </p:txBody>
      </p:sp>
      <p:sp>
        <p:nvSpPr>
          <p:cNvPr id="4" name="Text Box 3"/>
          <p:cNvSpPr/>
          <p:nvPr/>
        </p:nvSpPr>
        <p:spPr>
          <a:xfrm>
            <a:off x="1665360" y="3905283"/>
            <a:ext cx="12079800" cy="1242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Riforestazione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251642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Riforestazione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80080" y="1763639"/>
            <a:ext cx="4104000" cy="4769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7 CuadroTexto"/>
          <p:cNvSpPr/>
          <p:nvPr/>
        </p:nvSpPr>
        <p:spPr>
          <a:xfrm>
            <a:off x="1161717" y="1187641"/>
            <a:ext cx="3096002" cy="4301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Piantagioni forestali</a:t>
            </a:r>
          </a:p>
        </p:txBody>
      </p:sp>
      <p:sp>
        <p:nvSpPr>
          <p:cNvPr id="6" name="10 Flecha derecha"/>
          <p:cNvSpPr/>
          <p:nvPr/>
        </p:nvSpPr>
        <p:spPr>
          <a:xfrm>
            <a:off x="4384438" y="2267638"/>
            <a:ext cx="503642" cy="345600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FF00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7" name="27 Grupo"/>
          <p:cNvGrpSpPr/>
          <p:nvPr/>
        </p:nvGrpSpPr>
        <p:grpSpPr>
          <a:xfrm>
            <a:off x="5104436" y="1181157"/>
            <a:ext cx="5508720" cy="5982836"/>
            <a:chOff x="5104436" y="1181157"/>
            <a:chExt cx="5508720" cy="598283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104436" y="1181157"/>
              <a:ext cx="5508720" cy="5982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21 Rectángulo"/>
            <p:cNvSpPr/>
            <p:nvPr/>
          </p:nvSpPr>
          <p:spPr>
            <a:xfrm>
              <a:off x="5896444" y="5645523"/>
              <a:ext cx="215642" cy="215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0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22 Rectángulo"/>
            <p:cNvSpPr/>
            <p:nvPr/>
          </p:nvSpPr>
          <p:spPr>
            <a:xfrm>
              <a:off x="5875559" y="6005523"/>
              <a:ext cx="215642" cy="215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2D05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23 Rectángulo"/>
            <p:cNvSpPr/>
            <p:nvPr/>
          </p:nvSpPr>
          <p:spPr>
            <a:xfrm>
              <a:off x="5875559" y="6365879"/>
              <a:ext cx="215642" cy="215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24 CuadroTexto"/>
            <p:cNvSpPr/>
            <p:nvPr/>
          </p:nvSpPr>
          <p:spPr>
            <a:xfrm>
              <a:off x="6332402" y="5645523"/>
              <a:ext cx="573840" cy="364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Alta</a:t>
              </a:r>
            </a:p>
          </p:txBody>
        </p:sp>
        <p:sp>
          <p:nvSpPr>
            <p:cNvPr id="13" name="25 CuadroTexto"/>
            <p:cNvSpPr/>
            <p:nvPr/>
          </p:nvSpPr>
          <p:spPr>
            <a:xfrm>
              <a:off x="6313319" y="5943600"/>
              <a:ext cx="800996" cy="364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Media</a:t>
              </a:r>
            </a:p>
          </p:txBody>
        </p:sp>
        <p:sp>
          <p:nvSpPr>
            <p:cNvPr id="14" name="26 CuadroTexto"/>
            <p:cNvSpPr/>
            <p:nvPr/>
          </p:nvSpPr>
          <p:spPr>
            <a:xfrm>
              <a:off x="6223324" y="6303599"/>
              <a:ext cx="814675" cy="364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Bassa</a:t>
              </a: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10713960" y="1763639"/>
            <a:ext cx="5191560" cy="511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6808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Riforestazione</a:t>
            </a:r>
          </a:p>
        </p:txBody>
      </p:sp>
      <p:sp>
        <p:nvSpPr>
          <p:cNvPr id="4" name="10 Flecha derecha"/>
          <p:cNvSpPr/>
          <p:nvPr/>
        </p:nvSpPr>
        <p:spPr>
          <a:xfrm>
            <a:off x="3160074" y="2195638"/>
            <a:ext cx="503642" cy="345600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FF00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11 Flecha derecha"/>
          <p:cNvSpPr/>
          <p:nvPr/>
        </p:nvSpPr>
        <p:spPr>
          <a:xfrm>
            <a:off x="5392436" y="2195638"/>
            <a:ext cx="503642" cy="345600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FF00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119996" y="841677"/>
            <a:ext cx="9822237" cy="65743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9 CuadroTexto"/>
          <p:cNvSpPr/>
          <p:nvPr/>
        </p:nvSpPr>
        <p:spPr>
          <a:xfrm>
            <a:off x="3736439" y="3420002"/>
            <a:ext cx="2304004" cy="1223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MERCATO INTERNO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BRASILE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URUGUAY</a:t>
            </a:r>
          </a:p>
        </p:txBody>
      </p:sp>
      <p:sp>
        <p:nvSpPr>
          <p:cNvPr id="8" name="12 CuadroTexto"/>
          <p:cNvSpPr/>
          <p:nvPr/>
        </p:nvSpPr>
        <p:spPr>
          <a:xfrm>
            <a:off x="1434958" y="3636001"/>
            <a:ext cx="1683355" cy="71351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MERCATI</a:t>
            </a:r>
          </a:p>
        </p:txBody>
      </p:sp>
      <p:sp>
        <p:nvSpPr>
          <p:cNvPr id="9" name="9 CuadroTexto"/>
          <p:cNvSpPr/>
          <p:nvPr/>
        </p:nvSpPr>
        <p:spPr>
          <a:xfrm>
            <a:off x="892079" y="7030437"/>
            <a:ext cx="2823484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FAO (www.fao.org)</a:t>
            </a:r>
          </a:p>
        </p:txBody>
      </p:sp>
      <p:sp>
        <p:nvSpPr>
          <p:cNvPr id="10" name="14 CuadroTexto"/>
          <p:cNvSpPr/>
          <p:nvPr/>
        </p:nvSpPr>
        <p:spPr>
          <a:xfrm>
            <a:off x="712079" y="6228362"/>
            <a:ext cx="5112355" cy="600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*Proyección de consumo en la Subregión Amazónica (75% Brasil)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408715" y="755577"/>
            <a:ext cx="6768754" cy="3600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80808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80808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Proiezione del consumo dei principali prodotti in legno</a:t>
            </a:r>
          </a:p>
        </p:txBody>
      </p:sp>
      <p:sp>
        <p:nvSpPr>
          <p:cNvPr id="12" name="14 CuadroTexto"/>
          <p:cNvSpPr txBox="1"/>
          <p:nvPr/>
        </p:nvSpPr>
        <p:spPr>
          <a:xfrm>
            <a:off x="6112571" y="1259631"/>
            <a:ext cx="4680520" cy="369335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Legname</a:t>
            </a:r>
            <a:endParaRPr lang="es-PY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19 CuadroTexto"/>
          <p:cNvSpPr txBox="1"/>
          <p:nvPr/>
        </p:nvSpPr>
        <p:spPr>
          <a:xfrm>
            <a:off x="10937101" y="1259631"/>
            <a:ext cx="4896547" cy="369335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Tavolate di legno</a:t>
            </a:r>
            <a:endParaRPr lang="es-PY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20 CuadroTexto"/>
          <p:cNvSpPr txBox="1"/>
          <p:nvPr/>
        </p:nvSpPr>
        <p:spPr>
          <a:xfrm>
            <a:off x="10937101" y="4283964"/>
            <a:ext cx="4896547" cy="369335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Carta</a:t>
            </a:r>
            <a:endParaRPr lang="es-PY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21 CuadroTexto"/>
          <p:cNvSpPr txBox="1"/>
          <p:nvPr/>
        </p:nvSpPr>
        <p:spPr>
          <a:xfrm>
            <a:off x="6112571" y="4274673"/>
            <a:ext cx="4680520" cy="369335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Pasta</a:t>
            </a:r>
            <a:endParaRPr lang="es-PY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22 CuadroTexto"/>
          <p:cNvSpPr txBox="1"/>
          <p:nvPr/>
        </p:nvSpPr>
        <p:spPr>
          <a:xfrm>
            <a:off x="555141" y="6228179"/>
            <a:ext cx="5197385" cy="70788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Proiezione del consumo in sottoregioni Amazon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(75% Brasile)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441441" y="2722680"/>
            <a:ext cx="7213317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</a:t>
            </a:r>
          </a:p>
        </p:txBody>
      </p:sp>
      <p:sp>
        <p:nvSpPr>
          <p:cNvPr id="4" name="Text Box 3"/>
          <p:cNvSpPr/>
          <p:nvPr/>
        </p:nvSpPr>
        <p:spPr>
          <a:xfrm>
            <a:off x="1665360" y="3905283"/>
            <a:ext cx="12079800" cy="1242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Cessazione del Piano Turismo 2019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6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64077" y="323642"/>
            <a:ext cx="12241081" cy="52077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 txBox="1">
            <a:spLocks noGrp="1"/>
          </p:cNvSpPr>
          <p:nvPr>
            <p:ph type="title" idx="4294967295"/>
          </p:nvPr>
        </p:nvSpPr>
        <p:spPr>
          <a:xfrm>
            <a:off x="2800075" y="5723997"/>
            <a:ext cx="10296720" cy="1511640"/>
          </a:xfrm>
        </p:spPr>
        <p:txBody>
          <a:bodyPr/>
          <a:lstStyle/>
          <a:p>
            <a:pPr lvl="0">
              <a:buNone/>
            </a:pPr>
            <a:r>
              <a:rPr lang="en-GB" sz="6600" b="1">
                <a:solidFill>
                  <a:srgbClr val="666666"/>
                </a:solidFill>
              </a:rPr>
              <a:t>Frontiera di opportunitá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7 Marcador de contenido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-36356"/>
            <a:ext cx="12778922" cy="540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5 Marcador de contenido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720483" y="0"/>
            <a:ext cx="9536762" cy="53636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1 CuadroTexto"/>
          <p:cNvSpPr/>
          <p:nvPr/>
        </p:nvSpPr>
        <p:spPr>
          <a:xfrm>
            <a:off x="0" y="0"/>
            <a:ext cx="16257236" cy="7689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145078" tIns="72722" rIns="145078" bIns="72722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Frontiere Oggi</a:t>
            </a:r>
          </a:p>
        </p:txBody>
      </p:sp>
      <p:sp>
        <p:nvSpPr>
          <p:cNvPr id="6" name="4 Rectángulo"/>
          <p:cNvSpPr/>
          <p:nvPr/>
        </p:nvSpPr>
        <p:spPr>
          <a:xfrm>
            <a:off x="0" y="5291998"/>
            <a:ext cx="16257236" cy="20152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33CC"/>
          </a:solidFill>
          <a:ln>
            <a:noFill/>
            <a:prstDash val="solid"/>
          </a:ln>
        </p:spPr>
        <p:txBody>
          <a:bodyPr vert="horz" wrap="square" lIns="145078" tIns="72722" rIns="145078" bIns="72722" anchor="t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Centro commerciale di prodotti al di fuori della regione per i cittadini della regione, con il prezzo competitivo, grazie ai regimi di esenzioni fiscali concesse dal Paraguay.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-192956" y="0"/>
            <a:ext cx="16562883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/>
          <p:nvPr/>
        </p:nvSpPr>
        <p:spPr>
          <a:xfrm>
            <a:off x="5553718" y="0"/>
            <a:ext cx="4951082" cy="19313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33CC"/>
          </a:solidFill>
          <a:ln>
            <a:noFill/>
            <a:prstDash val="solid"/>
          </a:ln>
        </p:spPr>
        <p:txBody>
          <a:bodyPr vert="horz" wrap="square" lIns="145078" tIns="72722" rIns="145078" bIns="72722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Frontiere - Visione</a:t>
            </a:r>
          </a:p>
        </p:txBody>
      </p:sp>
      <p:sp>
        <p:nvSpPr>
          <p:cNvPr id="6" name="6 Rectángulo"/>
          <p:cNvSpPr/>
          <p:nvPr/>
        </p:nvSpPr>
        <p:spPr>
          <a:xfrm>
            <a:off x="-143999" y="7330315"/>
            <a:ext cx="16481520" cy="17614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22228B"/>
          </a:solidFill>
          <a:ln>
            <a:noFill/>
            <a:prstDash val="solid"/>
          </a:ln>
        </p:spPr>
        <p:txBody>
          <a:bodyPr vert="horz" wrap="square" lIns="145078" tIns="72722" rIns="145078" bIns="72722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Essere riconosciuti a livello mondiale come un centro competitivo di produzione, distribuzione e commercializzazione di prodotti a valore aggiunto nazionali e come meta sicura per il turismo dello shopping.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876915" y="457200"/>
            <a:ext cx="5987518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Visione del paese a lungo termino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079" y="1547640"/>
            <a:ext cx="14185078" cy="44560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57" algn="l"/>
                <a:tab pos="10134715" algn="l"/>
                <a:tab pos="10858682" algn="l"/>
                <a:tab pos="11582284" algn="l"/>
                <a:tab pos="12306242" algn="l"/>
                <a:tab pos="13030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1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“Paraguay é uno dei produttori di alimenti piú efficienti del mondo;aperto e connesso con il mondo;  con un alto livello di sviluppo, ambientalmente sostenibile; garante della sicurezza pubblica e della proprietà privata, con un forte ruolo delle donne, dei giovani imprenditori e addestrati a guidare il paese, e uno stato solidale, equo, trasparente e senza tolleranza per la corruzione”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450202" cy="92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6 CuadroTexto"/>
          <p:cNvSpPr/>
          <p:nvPr/>
        </p:nvSpPr>
        <p:spPr>
          <a:xfrm>
            <a:off x="0" y="0"/>
            <a:ext cx="16553520" cy="7689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33CC"/>
          </a:solidFill>
          <a:ln>
            <a:noFill/>
            <a:prstDash val="solid"/>
          </a:ln>
        </p:spPr>
        <p:txBody>
          <a:bodyPr vert="horz" wrap="square" lIns="145078" tIns="72722" rIns="145078" bIns="72722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Frontiere - Strategia</a:t>
            </a:r>
          </a:p>
        </p:txBody>
      </p:sp>
      <p:sp>
        <p:nvSpPr>
          <p:cNvPr id="6" name="4 Rectángulo"/>
          <p:cNvSpPr/>
          <p:nvPr/>
        </p:nvSpPr>
        <p:spPr>
          <a:xfrm>
            <a:off x="80284" y="5867997"/>
            <a:ext cx="16257236" cy="3261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33CC"/>
          </a:solidFill>
          <a:ln>
            <a:noFill/>
            <a:prstDash val="solid"/>
          </a:ln>
        </p:spPr>
        <p:txBody>
          <a:bodyPr vert="horz" wrap="square" lIns="145078" tIns="72722" rIns="145078" bIns="72722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Posizionare Ciudad del Este, Salto del Guaira e PJC come un nodo geopoliticamente strategico aziendale in un ambiente multiculturale, con benefici fiscali e sfruttando del know-how commerciale e l'esperienza di imprenditori in quasi 50 anni di attività.</a:t>
            </a:r>
          </a:p>
        </p:txBody>
      </p:sp>
      <p:grpSp>
        <p:nvGrpSpPr>
          <p:cNvPr id="7" name="17 Grupo"/>
          <p:cNvGrpSpPr/>
          <p:nvPr/>
        </p:nvGrpSpPr>
        <p:grpSpPr>
          <a:xfrm>
            <a:off x="11225156" y="867601"/>
            <a:ext cx="4928762" cy="3024716"/>
            <a:chOff x="11225156" y="867601"/>
            <a:chExt cx="4928762" cy="3024716"/>
          </a:xfrm>
        </p:grpSpPr>
        <p:sp>
          <p:nvSpPr>
            <p:cNvPr id="8" name="8 Elipse"/>
            <p:cNvSpPr/>
            <p:nvPr/>
          </p:nvSpPr>
          <p:spPr>
            <a:xfrm>
              <a:off x="11225156" y="867601"/>
              <a:ext cx="4928762" cy="30247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CC99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9 Elipse"/>
            <p:cNvSpPr/>
            <p:nvPr/>
          </p:nvSpPr>
          <p:spPr>
            <a:xfrm>
              <a:off x="11983321" y="1245595"/>
              <a:ext cx="3424684" cy="2213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009973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10 Elipse"/>
            <p:cNvSpPr/>
            <p:nvPr/>
          </p:nvSpPr>
          <p:spPr>
            <a:xfrm>
              <a:off x="12552115" y="1623956"/>
              <a:ext cx="2274478" cy="14176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47FFD1"/>
            </a:solidFill>
            <a:ln w="25557">
              <a:solidFill>
                <a:srgbClr val="009671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Y" sz="1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Centro di Compre</a:t>
              </a:r>
            </a:p>
          </p:txBody>
        </p:sp>
      </p:grpSp>
      <p:sp>
        <p:nvSpPr>
          <p:cNvPr id="11" name="11 CuadroTexto"/>
          <p:cNvSpPr/>
          <p:nvPr/>
        </p:nvSpPr>
        <p:spPr>
          <a:xfrm>
            <a:off x="11325237" y="1655996"/>
            <a:ext cx="3710159" cy="316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Centro di Produzione y distribuzione</a:t>
            </a:r>
          </a:p>
        </p:txBody>
      </p:sp>
      <p:sp>
        <p:nvSpPr>
          <p:cNvPr id="12" name="12 CuadroTexto"/>
          <p:cNvSpPr/>
          <p:nvPr/>
        </p:nvSpPr>
        <p:spPr>
          <a:xfrm rot="1553415">
            <a:off x="13780045" y="1349563"/>
            <a:ext cx="1845003" cy="316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POLO DI NEGOZI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 noGrp="1"/>
          </p:cNvSpPr>
          <p:nvPr>
            <p:ph type="title" idx="4294967295"/>
          </p:nvPr>
        </p:nvSpPr>
        <p:spPr>
          <a:xfrm>
            <a:off x="812883" y="-108356"/>
            <a:ext cx="14631478" cy="1523518"/>
          </a:xfrm>
        </p:spPr>
        <p:txBody>
          <a:bodyPr/>
          <a:lstStyle/>
          <a:p>
            <a:pPr lvl="0">
              <a:buNone/>
            </a:pPr>
            <a:r>
              <a:rPr lang="en-GB"/>
              <a:t>Fronteras 180º</a:t>
            </a:r>
          </a:p>
        </p:txBody>
      </p:sp>
      <p:sp>
        <p:nvSpPr>
          <p:cNvPr id="4" name="AutoShape 4"/>
          <p:cNvSpPr/>
          <p:nvPr/>
        </p:nvSpPr>
        <p:spPr>
          <a:xfrm>
            <a:off x="155521" y="-144356"/>
            <a:ext cx="304559" cy="304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155521" y="-144356"/>
            <a:ext cx="304559" cy="304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AutoShape 8"/>
          <p:cNvSpPr/>
          <p:nvPr/>
        </p:nvSpPr>
        <p:spPr>
          <a:xfrm>
            <a:off x="155521" y="-144356"/>
            <a:ext cx="304559" cy="304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AutoShape 10"/>
          <p:cNvSpPr/>
          <p:nvPr/>
        </p:nvSpPr>
        <p:spPr>
          <a:xfrm>
            <a:off x="155521" y="-144356"/>
            <a:ext cx="304559" cy="304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48841" y="4428000"/>
            <a:ext cx="3802322" cy="223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680435" y="4931999"/>
            <a:ext cx="1151641" cy="13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13"/>
          <p:cNvSpPr/>
          <p:nvPr/>
        </p:nvSpPr>
        <p:spPr>
          <a:xfrm>
            <a:off x="155521" y="-144356"/>
            <a:ext cx="304559" cy="304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184078" y="2123639"/>
            <a:ext cx="2952359" cy="15523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/>
          <p:nvPr/>
        </p:nvSpPr>
        <p:spPr>
          <a:xfrm>
            <a:off x="5392436" y="6732361"/>
            <a:ext cx="4536000" cy="600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PARCO TECNOLÓGICO DI NIVELLO INTERNAZIONALE</a:t>
            </a:r>
          </a:p>
        </p:txBody>
      </p:sp>
      <p:sp>
        <p:nvSpPr>
          <p:cNvPr id="13" name="12 CuadroTexto"/>
          <p:cNvSpPr/>
          <p:nvPr/>
        </p:nvSpPr>
        <p:spPr>
          <a:xfrm>
            <a:off x="5464436" y="3780001"/>
            <a:ext cx="4536000" cy="6001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CENTRO DI FORMAZIONE TECNOLOCIDA DI PRIMO MONDO</a:t>
            </a:r>
          </a:p>
        </p:txBody>
      </p:sp>
      <p:pic>
        <p:nvPicPr>
          <p:cNvPr id="14" name="Picture 1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5536435" y="1259640"/>
            <a:ext cx="1523518" cy="152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5 CuadroTexto"/>
          <p:cNvSpPr/>
          <p:nvPr/>
        </p:nvSpPr>
        <p:spPr>
          <a:xfrm>
            <a:off x="10505157" y="3089163"/>
            <a:ext cx="4536000" cy="855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ZONA FRANCA DI MULTINAZIONAI DE AUTOPARTI E SERVIZI TECNOLOGICI PER IL MERCOSUR</a:t>
            </a:r>
          </a:p>
        </p:txBody>
      </p:sp>
      <p:pic>
        <p:nvPicPr>
          <p:cNvPr id="16" name="Picture 17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11730243" y="870837"/>
            <a:ext cx="1942917" cy="182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alphaModFix/>
            <a:lum bright="1000" contrast="-5000"/>
          </a:blip>
          <a:srcRect/>
          <a:tile tx="0" ty="0" sx="45766" sy="120473" flip="none" algn="tl"/>
        </p:blipFill>
        <p:spPr>
          <a:xfrm>
            <a:off x="11081156" y="1763639"/>
            <a:ext cx="3409559" cy="1294918"/>
          </a:xfrm>
          <a:prstGeom prst="rect">
            <a:avLst/>
          </a:prstGeom>
          <a:blipFill>
            <a:blip r:embed="rId10" r:link="rId11" cstate="print">
              <a:alphaModFix/>
            </a:blip>
            <a:tile sx="100002" sy="100002" algn="tl"/>
          </a:blipFill>
          <a:ln>
            <a:noFill/>
          </a:ln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11585155" y="4356000"/>
            <a:ext cx="2571475" cy="17809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CuadroTexto"/>
          <p:cNvSpPr/>
          <p:nvPr/>
        </p:nvSpPr>
        <p:spPr>
          <a:xfrm>
            <a:off x="10657441" y="6113522"/>
            <a:ext cx="4536000" cy="855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PARCHI INDUSTRIALI INTEGRATI A CATENE PRODUTTRICI NEL MERCOSUR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13601517" y="4212000"/>
            <a:ext cx="1799996" cy="119771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20 Flecha derecha"/>
          <p:cNvSpPr/>
          <p:nvPr/>
        </p:nvSpPr>
        <p:spPr>
          <a:xfrm>
            <a:off x="10001158" y="2195638"/>
            <a:ext cx="431642" cy="345600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FF00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4816437" y="2267638"/>
            <a:ext cx="431642" cy="345600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FF0000"/>
          </a:solidFill>
          <a:ln w="25557">
            <a:solidFill>
              <a:srgbClr val="009671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1792077" y="3204002"/>
            <a:ext cx="2178722" cy="163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1792077" y="5291998"/>
            <a:ext cx="2159995" cy="164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1735558" y="1115641"/>
            <a:ext cx="2360523" cy="165599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6 CuadroTexto"/>
          <p:cNvSpPr/>
          <p:nvPr/>
        </p:nvSpPr>
        <p:spPr>
          <a:xfrm>
            <a:off x="784079" y="2843637"/>
            <a:ext cx="4536000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Contrabbando</a:t>
            </a:r>
          </a:p>
        </p:txBody>
      </p:sp>
      <p:sp>
        <p:nvSpPr>
          <p:cNvPr id="27" name="27 CuadroTexto"/>
          <p:cNvSpPr/>
          <p:nvPr/>
        </p:nvSpPr>
        <p:spPr>
          <a:xfrm>
            <a:off x="712079" y="4859999"/>
            <a:ext cx="4536000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Disoccupazione ciclica</a:t>
            </a:r>
          </a:p>
        </p:txBody>
      </p:sp>
      <p:sp>
        <p:nvSpPr>
          <p:cNvPr id="28" name="28 CuadroTexto"/>
          <p:cNvSpPr/>
          <p:nvPr/>
        </p:nvSpPr>
        <p:spPr>
          <a:xfrm>
            <a:off x="712079" y="6948361"/>
            <a:ext cx="4536000" cy="3452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Pirateria</a:t>
            </a:r>
          </a:p>
        </p:txBody>
      </p:sp>
      <p:sp>
        <p:nvSpPr>
          <p:cNvPr id="29" name="29 CuadroTexto"/>
          <p:cNvSpPr/>
          <p:nvPr/>
        </p:nvSpPr>
        <p:spPr>
          <a:xfrm>
            <a:off x="5680435" y="4381923"/>
            <a:ext cx="3888001" cy="543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200" b="1" i="1" u="none" strike="noStrike" kern="1200" cap="none" spc="0" baseline="0">
                <a:solidFill>
                  <a:srgbClr val="C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Silicon Border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458" y="-36511"/>
            <a:ext cx="16257236" cy="9180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4594320" y="457200"/>
            <a:ext cx="7070396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Opportunitá di Negozi</a:t>
            </a:r>
          </a:p>
        </p:txBody>
      </p:sp>
      <p:sp>
        <p:nvSpPr>
          <p:cNvPr id="4" name="8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791998" y="1511996"/>
            <a:ext cx="14903997" cy="5471998"/>
          </a:xfrm>
        </p:spPr>
        <p:txBody>
          <a:bodyPr/>
          <a:lstStyle/>
          <a:p>
            <a:pPr marL="0" lvl="0" indent="0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2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Alta intensità di capitale di costruzione di business sullo slancio del Sistema Zonale e / o aziendale come piattaforme di industrializzazione.</a:t>
            </a:r>
          </a:p>
          <a:p>
            <a:pPr marL="0" lvl="0" indent="0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2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Le aziende che si avvalgono della legge di Assemblea di beni di Alta Tecnologia  </a:t>
            </a:r>
          </a:p>
          <a:p>
            <a:pPr marL="0" lvl="0" indent="0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2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Nicchie di mercato utilizzando la lista de eccezioni Mercosur per aumentare la competitività del settore.</a:t>
            </a:r>
          </a:p>
          <a:p>
            <a:pPr marL="0" lvl="0" indent="0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2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Espandere i mercati esistenti, concentrandosi nelle catene produttive di integrazione con il Brasile.</a:t>
            </a:r>
          </a:p>
          <a:p>
            <a:pPr marL="0" lvl="0" indent="0">
              <a:spcAft>
                <a:spcPts val="1710"/>
              </a:spcAft>
              <a:buClr>
                <a:srgbClr val="000000"/>
              </a:buClr>
              <a:buSzPct val="100000"/>
              <a:buFont typeface="Wingdings"/>
              <a:buChar char="ü"/>
            </a:pPr>
            <a:r>
              <a:rPr lang="it-IT" sz="2800" dirty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Installazione di aziende alimentari di servizi, formazione, finanziari, della logistica, tra gli altri, l'effetto della quantità di moto dei parchi industriali</a:t>
            </a:r>
            <a:r>
              <a:rPr lang="it-IT" sz="2800" dirty="0" smtClean="0">
                <a:solidFill>
                  <a:srgbClr val="000000"/>
                </a:solidFill>
                <a:latin typeface="Arial" pitchFamily="18"/>
                <a:ea typeface="Microsoft YaHei" pitchFamily="2"/>
              </a:rPr>
              <a:t>.</a:t>
            </a:r>
            <a:endParaRPr lang="it-IT" sz="2800" dirty="0">
              <a:solidFill>
                <a:srgbClr val="000000"/>
              </a:solidFill>
              <a:latin typeface="Arial" pitchFamily="18"/>
              <a:ea typeface="Microsoft YaHei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6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441441" y="3054598"/>
            <a:ext cx="11518559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OPINIONI DI AZIENDE</a:t>
            </a:r>
          </a:p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1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MULTINAZIONALI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4 Imagen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00079" y="755641"/>
            <a:ext cx="2833204" cy="158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2736439" y="684355"/>
            <a:ext cx="2811240" cy="179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12593519" y="3059280"/>
            <a:ext cx="2928603" cy="95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13169883" y="5238716"/>
            <a:ext cx="1583996" cy="17092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9 Rectángulo"/>
          <p:cNvSpPr/>
          <p:nvPr/>
        </p:nvSpPr>
        <p:spPr>
          <a:xfrm>
            <a:off x="4095716" y="684355"/>
            <a:ext cx="8713436" cy="105695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"Il Paraguay ha un grande vantaggio per Inversioni di logistica. L'area dei tre confini è una piattaforma eccellente per le esportazioni e le importazioni de esportazioni¨</a:t>
            </a:r>
          </a:p>
          <a:p>
            <a:pPr marL="0" marR="0" lvl="0" indent="0" algn="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(Ignacio Ibarra – Presidente de Fujikura Automotive Paraguay)</a:t>
            </a:r>
          </a:p>
        </p:txBody>
      </p:sp>
      <p:pic>
        <p:nvPicPr>
          <p:cNvPr id="8" name="10 Imagen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1000079" y="2771637"/>
            <a:ext cx="2871362" cy="17999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1 Rectángulo"/>
          <p:cNvSpPr/>
          <p:nvPr/>
        </p:nvSpPr>
        <p:spPr>
          <a:xfrm>
            <a:off x="3952795" y="2700360"/>
            <a:ext cx="8351635" cy="13665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24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¨</a:t>
            </a:r>
            <a:r>
              <a:rPr lang="es-PY" sz="28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Il nostro gruppo ha effettuato investimenti significativi in Paraguay, e ci espettiamo un aumento della produzione di cereali e semi. Crediamo che il futuro del paese è molto promettente¨</a:t>
            </a:r>
          </a:p>
          <a:p>
            <a:pPr marL="0" marR="0" lvl="0" indent="0" algn="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(Margarita Louis Dreyfus – Presidenta de Louis Dreyfus Commodities)</a:t>
            </a:r>
          </a:p>
        </p:txBody>
      </p:sp>
      <p:pic>
        <p:nvPicPr>
          <p:cNvPr id="10" name="12 Imagen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1000079" y="4859277"/>
            <a:ext cx="2879281" cy="201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3 Rectángulo"/>
          <p:cNvSpPr/>
          <p:nvPr/>
        </p:nvSpPr>
        <p:spPr>
          <a:xfrm>
            <a:off x="4024438" y="5529962"/>
            <a:ext cx="8353080" cy="9140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La posizione strategica del nostro resort in Villeta consente la piena integrazione della nostra logistica¨</a:t>
            </a:r>
          </a:p>
          <a:p>
            <a:pPr marL="0" marR="0" lvl="0" indent="0" algn="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0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(Juan Luciano – CEO - ADM)</a:t>
            </a:r>
          </a:p>
        </p:txBody>
      </p:sp>
      <p:pic>
        <p:nvPicPr>
          <p:cNvPr id="12" name="14 Imagen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279358" y="755641"/>
            <a:ext cx="845637" cy="610919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miter/>
          </a:ln>
        </p:spPr>
      </p:pic>
      <p:pic>
        <p:nvPicPr>
          <p:cNvPr id="13" name="15 Imagen"/>
          <p:cNvPicPr>
            <a:picLocks noChangeAspect="1"/>
          </p:cNvPicPr>
          <p:nvPr/>
        </p:nvPicPr>
        <p:blipFill>
          <a:blip r:embed="rId11" cstate="print">
            <a:alphaModFix/>
            <a:lum/>
          </a:blip>
          <a:srcRect/>
          <a:stretch>
            <a:fillRect/>
          </a:stretch>
        </p:blipFill>
        <p:spPr>
          <a:xfrm>
            <a:off x="279358" y="2771637"/>
            <a:ext cx="864720" cy="647276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miter/>
          </a:ln>
        </p:spPr>
      </p:pic>
      <p:pic>
        <p:nvPicPr>
          <p:cNvPr id="14" name="16 Imagen"/>
          <p:cNvPicPr>
            <a:picLocks noChangeAspect="1"/>
          </p:cNvPicPr>
          <p:nvPr/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279358" y="4859277"/>
            <a:ext cx="885596" cy="575998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00079" y="1403283"/>
            <a:ext cx="3036603" cy="16552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4 Rectángulo"/>
          <p:cNvSpPr/>
          <p:nvPr/>
        </p:nvSpPr>
        <p:spPr>
          <a:xfrm>
            <a:off x="4600437" y="1259640"/>
            <a:ext cx="9575276" cy="1367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¨ Siamo molto soddisfatti dei risultati, abbiamo trovato la piena collaborazione del governo del Paraguay. </a:t>
            </a:r>
            <a:r>
              <a:rPr lang="es-PY" sz="3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Stimiamo una produzione annua di 100 chiatte ¨</a:t>
            </a:r>
          </a:p>
          <a:p>
            <a:pPr marL="0" marR="0" lvl="0" indent="0" algn="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(Nobuaki Fujii – Presidente de Tsuneishi Paraguay)</a:t>
            </a:r>
          </a:p>
        </p:txBody>
      </p:sp>
      <p:sp>
        <p:nvSpPr>
          <p:cNvPr id="5" name="15 Rectángulo"/>
          <p:cNvSpPr/>
          <p:nvPr/>
        </p:nvSpPr>
        <p:spPr>
          <a:xfrm>
            <a:off x="4600437" y="4211644"/>
            <a:ext cx="10008720" cy="1223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¨ In Paraguay abbiamo trovato le condizioni ideali per gli investimenti, in termini di forza di lavoro e di costi, in particolare nel settore dei trasporti marittimi¨</a:t>
            </a:r>
          </a:p>
          <a:p>
            <a:pPr marL="0" marR="0" lvl="0" indent="0" algn="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4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(Jens Keiner – Imperial Shipping Group)</a:t>
            </a: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72079" y="4356000"/>
            <a:ext cx="2849041" cy="1943996"/>
          </a:xfrm>
          <a:prstGeom prst="rect">
            <a:avLst/>
          </a:prstGeom>
          <a:gradFill>
            <a:gsLst>
              <a:gs pos="0">
                <a:srgbClr val="BEBEBE"/>
              </a:gs>
              <a:gs pos="100000">
                <a:srgbClr val="F8F8F8"/>
              </a:gs>
            </a:gsLst>
            <a:lin ang="16200000"/>
          </a:gradFill>
          <a:ln w="0">
            <a:solidFill>
              <a:srgbClr val="E6E6E6"/>
            </a:solidFill>
            <a:prstDash val="solid"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376202" y="4356000"/>
            <a:ext cx="839519" cy="504355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miter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423723" y="1403283"/>
            <a:ext cx="720364" cy="528120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936799" y="3300481"/>
            <a:ext cx="11702518" cy="9410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57" algn="l"/>
                <a:tab pos="10134715" algn="l"/>
                <a:tab pos="10858682" algn="l"/>
                <a:tab pos="1158228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6000" b="0" i="0" u="none" strike="noStrike" kern="1200" cap="none" spc="0" baseline="0">
                <a:solidFill>
                  <a:srgbClr val="4C4C4C"/>
                </a:solidFill>
                <a:uFillTx/>
                <a:latin typeface="ArialMT" pitchFamily="34"/>
                <a:ea typeface="Microsoft YaHei" pitchFamily="2"/>
                <a:cs typeface="Mangal" pitchFamily="2"/>
              </a:rPr>
              <a:t>Grazie.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4"/>
          <p:cNvSpPr/>
          <p:nvPr/>
        </p:nvSpPr>
        <p:spPr>
          <a:xfrm>
            <a:off x="4032001" y="3090242"/>
            <a:ext cx="6235202" cy="8697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5500" b="0" i="0" u="none" strike="noStrike" kern="1200" cap="none" spc="0" baseline="0">
                <a:solidFill>
                  <a:srgbClr val="4C4C4C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STABILITÁ MACROECONOMICA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329077" y="457200"/>
            <a:ext cx="5600517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Crescimento del PIL (%)</a:t>
            </a:r>
          </a:p>
        </p:txBody>
      </p:sp>
      <p:sp>
        <p:nvSpPr>
          <p:cNvPr id="4" name="Text Box 7"/>
          <p:cNvSpPr/>
          <p:nvPr/>
        </p:nvSpPr>
        <p:spPr>
          <a:xfrm>
            <a:off x="6121441" y="6750000"/>
            <a:ext cx="4012917" cy="2458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1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Banco Centrale del Paraguay  - www.bcp.gov.py</a:t>
            </a:r>
          </a:p>
        </p:txBody>
      </p:sp>
      <p:graphicFrame>
        <p:nvGraphicFramePr>
          <p:cNvPr id="5" name="5 Marcador de contenido"/>
          <p:cNvGraphicFramePr/>
          <p:nvPr/>
        </p:nvGraphicFramePr>
        <p:xfrm>
          <a:off x="2440158" y="1115613"/>
          <a:ext cx="11449275" cy="547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488832" y="6156179"/>
            <a:ext cx="1519970" cy="36933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Variazione (%)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524557" y="457200"/>
            <a:ext cx="5206675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Stabilitá dei Prezzi</a:t>
            </a:r>
          </a:p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4000" b="0" i="0" u="none" strike="noStrike" kern="1200" cap="none" spc="0" baseline="0">
              <a:solidFill>
                <a:srgbClr val="666666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3"/>
          <p:cNvSpPr/>
          <p:nvPr/>
        </p:nvSpPr>
        <p:spPr>
          <a:xfrm>
            <a:off x="5643722" y="6815160"/>
            <a:ext cx="4976283" cy="2458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1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Banco Centrale del  Paraguay- www.bcp.gov.py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512076" y="1343162"/>
            <a:ext cx="11304718" cy="5260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0223997" y="1439997"/>
            <a:ext cx="3592796" cy="35388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Paraguay Tasso di inflazione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5329077" y="457200"/>
            <a:ext cx="5600517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40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Debito estero </a:t>
            </a:r>
            <a:r>
              <a:rPr lang="es-PY" sz="32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(Principal + Intereses U$S MM)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936077" y="1638357"/>
            <a:ext cx="12241081" cy="53096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/>
          <p:nvPr/>
        </p:nvSpPr>
        <p:spPr>
          <a:xfrm>
            <a:off x="5643722" y="6815160"/>
            <a:ext cx="4976283" cy="2458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100" b="0" i="1" u="none" strike="noStrike" kern="1200" cap="none" spc="0" baseline="0">
                <a:solidFill>
                  <a:srgbClr val="333333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Ministero delle Finanze (www.hacienda.gov.py)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-36356"/>
            <a:ext cx="16257236" cy="91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6062755" y="179277"/>
            <a:ext cx="4133517" cy="656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3200" b="0" i="0" u="none" strike="noStrike" kern="1200" cap="none" spc="0" baseline="0">
                <a:solidFill>
                  <a:srgbClr val="6666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Profilo Debito estero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5159" y="6948361"/>
            <a:ext cx="6308281" cy="2494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576443" y="677881"/>
            <a:ext cx="13825078" cy="6270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936104" y="971595"/>
            <a:ext cx="6264700" cy="432044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2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Evoluzione del tasso paese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64095" y="3923928"/>
            <a:ext cx="6480718" cy="50405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2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Confronto regionale ) Moody´s /s&amp;p)</a:t>
            </a:r>
          </a:p>
        </p:txBody>
      </p:sp>
      <p:sp>
        <p:nvSpPr>
          <p:cNvPr id="8" name="8 CuadroTexto"/>
          <p:cNvSpPr txBox="1"/>
          <p:nvPr/>
        </p:nvSpPr>
        <p:spPr>
          <a:xfrm>
            <a:off x="9136904" y="2195739"/>
            <a:ext cx="5112565" cy="165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la domanda è stata di 12 volte il suo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debito totale per la Vendita (US$ 5.579 M)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emissione di US$ 500 M)</a:t>
            </a:r>
          </a:p>
        </p:txBody>
      </p:sp>
      <p:sp>
        <p:nvSpPr>
          <p:cNvPr id="9" name="9 CuadroTexto"/>
          <p:cNvSpPr txBox="1"/>
          <p:nvPr/>
        </p:nvSpPr>
        <p:spPr>
          <a:xfrm>
            <a:off x="3415677" y="6981480"/>
            <a:ext cx="8896316" cy="347042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12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Fonte: Banco Centrale del Paraguay, EIU, Moody's, S&amp;P. (1)Valuta estera a lungo termine</a:t>
            </a:r>
          </a:p>
        </p:txBody>
      </p:sp>
      <p:sp>
        <p:nvSpPr>
          <p:cNvPr id="10" name="10 CuadroTexto"/>
          <p:cNvSpPr txBox="1"/>
          <p:nvPr/>
        </p:nvSpPr>
        <p:spPr>
          <a:xfrm>
            <a:off x="8920886" y="3923928"/>
            <a:ext cx="5976655" cy="504053"/>
          </a:xfrm>
          <a:prstGeom prst="rect">
            <a:avLst/>
          </a:prstGeom>
          <a:solidFill>
            <a:srgbClr val="4A452A"/>
          </a:solidFill>
          <a:ln>
            <a:noFill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2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assegnaszione</a:t>
            </a:r>
          </a:p>
        </p:txBody>
      </p:sp>
      <p:sp>
        <p:nvSpPr>
          <p:cNvPr id="11" name="11 CuadroTexto"/>
          <p:cNvSpPr txBox="1"/>
          <p:nvPr/>
        </p:nvSpPr>
        <p:spPr>
          <a:xfrm>
            <a:off x="9424940" y="971604"/>
            <a:ext cx="4320475" cy="432044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txBody>
          <a:bodyPr vert="horz" wrap="non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2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Obligazioni Sovrane</a:t>
            </a:r>
          </a:p>
        </p:txBody>
      </p:sp>
      <p:sp>
        <p:nvSpPr>
          <p:cNvPr id="12" name="12 CuadroTexto"/>
          <p:cNvSpPr txBox="1"/>
          <p:nvPr/>
        </p:nvSpPr>
        <p:spPr>
          <a:xfrm>
            <a:off x="8569226" y="2699793"/>
            <a:ext cx="567677" cy="351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2800" b="1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496949" y="1403649"/>
            <a:ext cx="3672404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terminad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terminad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1853</Words>
  <Application>Microsoft Office PowerPoint</Application>
  <PresentationFormat>Personalizado</PresentationFormat>
  <Paragraphs>331</Paragraphs>
  <Slides>46</Slides>
  <Notes>46</Notes>
  <HiddenSlides>10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Predeterminado</vt:lpstr>
      <vt:lpstr>Predeterminado 1</vt:lpstr>
      <vt:lpstr>Predeterminado 2</vt:lpstr>
      <vt:lpstr>Texto de OpenDocument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MERCOSUR PARAGUAY, Brasile, Argentina, Uruguay, Venezuela, Bolivia*e  Chile, Colombia, Peru, Ecuador, Guyana e Surinam come paesi associati</vt:lpstr>
      <vt:lpstr>Federazione Russa Sistema Generalizzato di Preferenze </vt:lpstr>
      <vt:lpstr>Associaziona Latinoamericana di Indegrazione - ALADI  Argentina, Bolivia, Brasile, Cile, Colombia, Cuba, Ecuador, Mexico, Panamá,  Paraguay, Peru, Uruguay and Venezuela</vt:lpstr>
      <vt:lpstr>Unione Europea – UE  Sistema Generalizzato di Prefenze – SGP+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Frontiera di opportunitá</vt:lpstr>
      <vt:lpstr>Diapositiva 38</vt:lpstr>
      <vt:lpstr>Diapositiva 39</vt:lpstr>
      <vt:lpstr>Diapositiva 40</vt:lpstr>
      <vt:lpstr>Fronteras 180º</vt:lpstr>
      <vt:lpstr>Diapositiva 42</vt:lpstr>
      <vt:lpstr>Diapositiva 43</vt:lpstr>
      <vt:lpstr>Diapositiva 44</vt:lpstr>
      <vt:lpstr>Diapositiva 45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FERBARO INTER</dc:creator>
  <cp:lastModifiedBy>vbernal</cp:lastModifiedBy>
  <cp:revision>56</cp:revision>
  <dcterms:created xsi:type="dcterms:W3CDTF">2013-10-27T18:09:32Z</dcterms:created>
  <dcterms:modified xsi:type="dcterms:W3CDTF">2014-01-02T12:53:08Z</dcterms:modified>
</cp:coreProperties>
</file>