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1134" r:id="rId2"/>
    <p:sldId id="1138" r:id="rId3"/>
    <p:sldId id="1139" r:id="rId4"/>
    <p:sldId id="1149" r:id="rId5"/>
    <p:sldId id="1135" r:id="rId6"/>
    <p:sldId id="1133" r:id="rId7"/>
    <p:sldId id="1096" r:id="rId8"/>
    <p:sldId id="1153" r:id="rId9"/>
    <p:sldId id="1098" r:id="rId10"/>
    <p:sldId id="1118" r:id="rId11"/>
    <p:sldId id="1100" r:id="rId12"/>
    <p:sldId id="1101" r:id="rId13"/>
    <p:sldId id="1152" r:id="rId14"/>
    <p:sldId id="1076" r:id="rId15"/>
    <p:sldId id="1077" r:id="rId16"/>
    <p:sldId id="1146" r:id="rId17"/>
    <p:sldId id="1137" r:id="rId18"/>
    <p:sldId id="972" r:id="rId19"/>
    <p:sldId id="973" r:id="rId20"/>
    <p:sldId id="1145" r:id="rId21"/>
    <p:sldId id="1150" r:id="rId22"/>
    <p:sldId id="1143" r:id="rId23"/>
    <p:sldId id="1026" r:id="rId24"/>
    <p:sldId id="1004" r:id="rId25"/>
    <p:sldId id="976" r:id="rId26"/>
    <p:sldId id="1005" r:id="rId27"/>
    <p:sldId id="979" r:id="rId28"/>
    <p:sldId id="1141" r:id="rId29"/>
    <p:sldId id="1022" r:id="rId30"/>
    <p:sldId id="1023" r:id="rId31"/>
    <p:sldId id="1151" r:id="rId32"/>
    <p:sldId id="1147" r:id="rId33"/>
    <p:sldId id="1148" r:id="rId34"/>
    <p:sldId id="1154" r:id="rId35"/>
    <p:sldId id="1142" r:id="rId36"/>
  </p:sldIdLst>
  <p:sldSz cx="9144000" cy="6858000" type="screen4x3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0D"/>
    <a:srgbClr val="1E1C11"/>
    <a:srgbClr val="0064C8"/>
    <a:srgbClr val="000000"/>
    <a:srgbClr val="333333"/>
    <a:srgbClr val="808080"/>
    <a:srgbClr val="006EB8"/>
    <a:srgbClr val="FA0000"/>
    <a:srgbClr val="198CFF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4" autoAdjust="0"/>
    <p:restoredTop sz="99638" autoAdjust="0"/>
  </p:normalViewPr>
  <p:slideViewPr>
    <p:cSldViewPr>
      <p:cViewPr varScale="1">
        <p:scale>
          <a:sx n="85" d="100"/>
          <a:sy n="85" d="100"/>
        </p:scale>
        <p:origin x="-129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6" cy="497046"/>
          </a:xfrm>
          <a:prstGeom prst="rect">
            <a:avLst/>
          </a:prstGeom>
        </p:spPr>
        <p:txBody>
          <a:bodyPr vert="horz" lIns="91567" tIns="45785" rIns="91567" bIns="4578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6" cy="497046"/>
          </a:xfrm>
          <a:prstGeom prst="rect">
            <a:avLst/>
          </a:prstGeom>
        </p:spPr>
        <p:txBody>
          <a:bodyPr vert="horz" lIns="91567" tIns="45785" rIns="91567" bIns="45785" rtlCol="0"/>
          <a:lstStyle>
            <a:lvl1pPr algn="r">
              <a:defRPr sz="1200"/>
            </a:lvl1pPr>
          </a:lstStyle>
          <a:p>
            <a:fld id="{16CD419A-DF8E-4383-A8FB-E65B2FA659E1}" type="datetimeFigureOut">
              <a:rPr lang="ru-RU" smtClean="0"/>
              <a:t>26.10.2017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7" tIns="45785" rIns="91567" bIns="4578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21942"/>
            <a:ext cx="5447030" cy="4473416"/>
          </a:xfrm>
          <a:prstGeom prst="rect">
            <a:avLst/>
          </a:prstGeom>
        </p:spPr>
        <p:txBody>
          <a:bodyPr vert="horz" lIns="91567" tIns="45785" rIns="91567" bIns="4578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6" cy="497046"/>
          </a:xfrm>
          <a:prstGeom prst="rect">
            <a:avLst/>
          </a:prstGeom>
        </p:spPr>
        <p:txBody>
          <a:bodyPr vert="horz" lIns="91567" tIns="45785" rIns="91567" bIns="4578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6" cy="497046"/>
          </a:xfrm>
          <a:prstGeom prst="rect">
            <a:avLst/>
          </a:prstGeom>
        </p:spPr>
        <p:txBody>
          <a:bodyPr vert="horz" lIns="91567" tIns="45785" rIns="91567" bIns="45785" rtlCol="0" anchor="b"/>
          <a:lstStyle>
            <a:lvl1pPr algn="r">
              <a:defRPr sz="1200"/>
            </a:lvl1pPr>
          </a:lstStyle>
          <a:p>
            <a:fld id="{442D836A-FF2D-43E1-B6CB-5ACBAF7FCEE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6735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D836A-FF2D-43E1-B6CB-5ACBAF7FCEEC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710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9163" y="746125"/>
            <a:ext cx="497046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5F9A64-2805-4A91-AAB6-CE0313C04A3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9163" y="746125"/>
            <a:ext cx="497046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5F9A64-2805-4A91-AAB6-CE0313C04A3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D836A-FF2D-43E1-B6CB-5ACBAF7FCEEC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710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D836A-FF2D-43E1-B6CB-5ACBAF7FCEEC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7102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D836A-FF2D-43E1-B6CB-5ACBAF7FCEEC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3488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D836A-FF2D-43E1-B6CB-5ACBAF7FCEEC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3488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D836A-FF2D-43E1-B6CB-5ACBAF7FCEEC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3488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D836A-FF2D-43E1-B6CB-5ACBAF7FCEEC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96329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D836A-FF2D-43E1-B6CB-5ACBAF7FCEEC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96329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D836A-FF2D-43E1-B6CB-5ACBAF7FCEEC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8031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9163" y="746125"/>
            <a:ext cx="497046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5F9A64-2805-4A91-AAB6-CE0313C04A3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D836A-FF2D-43E1-B6CB-5ACBAF7FCEEC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7102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D836A-FF2D-43E1-B6CB-5ACBAF7FCEEC}" type="slidenum">
              <a:rPr lang="ru-RU" smtClean="0"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15737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D836A-FF2D-43E1-B6CB-5ACBAF7FCEEC}" type="slidenum">
              <a:rPr lang="ru-RU" smtClean="0"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15737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D836A-FF2D-43E1-B6CB-5ACBAF7FCEEC}" type="slidenum">
              <a:rPr lang="ru-RU" smtClean="0"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7102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D836A-FF2D-43E1-B6CB-5ACBAF7FCEEC}" type="slidenum">
              <a:rPr lang="ru-RU" smtClean="0"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80319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D836A-FF2D-43E1-B6CB-5ACBAF7FCEEC}" type="slidenum">
              <a:rPr lang="ru-RU" smtClean="0"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80319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9163" y="746125"/>
            <a:ext cx="497046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5F9A64-2805-4A91-AAB6-CE0313C04A3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ru-RU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D836A-FF2D-43E1-B6CB-5ACBAF7FCEEC}" type="slidenum">
              <a:rPr lang="ru-RU" smtClean="0"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710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9163" y="746125"/>
            <a:ext cx="497046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5F9A64-2805-4A91-AAB6-CE0313C04A3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9163" y="746125"/>
            <a:ext cx="497046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5F9A64-2805-4A91-AAB6-CE0313C04A3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9163" y="746125"/>
            <a:ext cx="497046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5F9A64-2805-4A91-AAB6-CE0313C04A3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9163" y="746125"/>
            <a:ext cx="497046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5F9A64-2805-4A91-AAB6-CE0313C04A3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9163" y="746125"/>
            <a:ext cx="497046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5F9A64-2805-4A91-AAB6-CE0313C04A3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9163" y="746125"/>
            <a:ext cx="497046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5F9A64-2805-4A91-AAB6-CE0313C04A3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9163" y="746125"/>
            <a:ext cx="497046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5F9A64-2805-4A91-AAB6-CE0313C04A3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78BA-5AEE-425B-8BE7-513DA92BE7B2}" type="datetimeFigureOut">
              <a:rPr lang="ru-RU" smtClean="0"/>
              <a:t>26.10.2017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5F18-554D-4770-B658-85C6F84DE0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9761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78BA-5AEE-425B-8BE7-513DA92BE7B2}" type="datetimeFigureOut">
              <a:rPr lang="ru-RU" smtClean="0"/>
              <a:t>26.10.2017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5F18-554D-4770-B658-85C6F84DE0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9663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78BA-5AEE-425B-8BE7-513DA92BE7B2}" type="datetimeFigureOut">
              <a:rPr lang="ru-RU" smtClean="0"/>
              <a:t>26.10.2017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5F18-554D-4770-B658-85C6F84DE0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3993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78BA-5AEE-425B-8BE7-513DA92BE7B2}" type="datetimeFigureOut">
              <a:rPr lang="ru-RU" smtClean="0"/>
              <a:t>26.10.2017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5F18-554D-4770-B658-85C6F84DE0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0514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78BA-5AEE-425B-8BE7-513DA92BE7B2}" type="datetimeFigureOut">
              <a:rPr lang="ru-RU" smtClean="0"/>
              <a:t>26.10.2017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5F18-554D-4770-B658-85C6F84DE0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1877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78BA-5AEE-425B-8BE7-513DA92BE7B2}" type="datetimeFigureOut">
              <a:rPr lang="ru-RU" smtClean="0"/>
              <a:t>26.10.2017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5F18-554D-4770-B658-85C6F84DE0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3264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78BA-5AEE-425B-8BE7-513DA92BE7B2}" type="datetimeFigureOut">
              <a:rPr lang="ru-RU" smtClean="0"/>
              <a:t>26.10.2017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5F18-554D-4770-B658-85C6F84DE0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4897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78BA-5AEE-425B-8BE7-513DA92BE7B2}" type="datetimeFigureOut">
              <a:rPr lang="ru-RU" smtClean="0"/>
              <a:t>26.10.2017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5F18-554D-4770-B658-85C6F84DE0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8974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78BA-5AEE-425B-8BE7-513DA92BE7B2}" type="datetimeFigureOut">
              <a:rPr lang="ru-RU" smtClean="0"/>
              <a:t>26.10.2017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5F18-554D-4770-B658-85C6F84DE0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5648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78BA-5AEE-425B-8BE7-513DA92BE7B2}" type="datetimeFigureOut">
              <a:rPr lang="ru-RU" smtClean="0"/>
              <a:t>26.10.2017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5F18-554D-4770-B658-85C6F84DE0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6968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78BA-5AEE-425B-8BE7-513DA92BE7B2}" type="datetimeFigureOut">
              <a:rPr lang="ru-RU" smtClean="0"/>
              <a:t>26.10.2017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5F18-554D-4770-B658-85C6F84DE0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83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178BA-5AEE-425B-8BE7-513DA92BE7B2}" type="datetimeFigureOut">
              <a:rPr lang="ru-RU" smtClean="0"/>
              <a:t>26.10.2017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F5F18-554D-4770-B658-85C6F84DE0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884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microsoft.com/office/2007/relationships/hdphoto" Target="../media/hdphoto6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60" y="1484784"/>
            <a:ext cx="9252520" cy="29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2915816" y="5013176"/>
            <a:ext cx="5824736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Meeting with the Embassy of Italy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October 27, 2017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435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Anuar\Downloads\Telegram Desktop\плашка1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7" b="52971"/>
          <a:stretch/>
        </p:blipFill>
        <p:spPr bwMode="auto">
          <a:xfrm>
            <a:off x="-36000" y="0"/>
            <a:ext cx="9216000" cy="64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15516" y="1340768"/>
            <a:ext cx="8712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7"/>
            <a:r>
              <a:rPr lang="en-US" sz="2400" b="1" dirty="0">
                <a:latin typeface="Arial" pitchFamily="34" charset="0"/>
                <a:cs typeface="Arial" pitchFamily="34" charset="0"/>
              </a:rPr>
              <a:t>Local content is not required for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179387"/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625475" indent="-446088">
              <a:buFont typeface="Wingdings 3" panose="05040102010807070707" pitchFamily="18" charset="2"/>
              <a:buChar char="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Small business entities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625475" indent="-446088">
              <a:buFont typeface="Wingdings 3" panose="05040102010807070707" pitchFamily="18" charset="2"/>
              <a:buChar char=""/>
            </a:pP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marL="625475" indent="-446088">
              <a:buFont typeface="Wingdings 3" panose="05040102010807070707" pitchFamily="18" charset="2"/>
              <a:buChar char="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Government entities and organizations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625475" indent="-446088">
              <a:buFont typeface="Wingdings 3" panose="05040102010807070707" pitchFamily="18" charset="2"/>
              <a:buChar char=""/>
            </a:pP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marL="625475" indent="-446088">
              <a:buFont typeface="Wingdings 3" panose="05040102010807070707" pitchFamily="18" charset="2"/>
              <a:buChar char="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Foreigners applying for self-employment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625475" indent="-446088">
              <a:buFont typeface="Wingdings 3" panose="05040102010807070707" pitchFamily="18" charset="2"/>
              <a:buChar char=""/>
            </a:pP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marL="625475" indent="-446088">
              <a:buFont typeface="Wingdings 3" panose="05040102010807070707" pitchFamily="18" charset="2"/>
              <a:buChar char="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Branches, representative offices with less than 30 employees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95536" y="0"/>
            <a:ext cx="3672408" cy="645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EXEMPTION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35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670440"/>
              </p:ext>
            </p:extLst>
          </p:nvPr>
        </p:nvGraphicFramePr>
        <p:xfrm>
          <a:off x="188513" y="1124744"/>
          <a:ext cx="8766974" cy="475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73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0316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marL="179388" indent="0" algn="l"/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of business</a:t>
                      </a:r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</a:t>
                      </a: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EB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marL="179388" indent="0" algn="l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Oil &amp;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gas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349</a:t>
                      </a:r>
                      <a:r>
                        <a:rPr lang="ru-RU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426</a:t>
                      </a:r>
                      <a:r>
                        <a:rPr lang="ru-RU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403</a:t>
                      </a:r>
                      <a:r>
                        <a:rPr lang="ru-RU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882</a:t>
                      </a:r>
                      <a:endParaRPr lang="ru-RU" sz="2000" dirty="0"/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458 338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510 525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marL="179388" indent="0" algn="l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310</a:t>
                      </a:r>
                      <a:r>
                        <a:rPr lang="ru-RU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853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358 502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406 151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453 800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marL="179388" indent="0" algn="l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Construction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387</a:t>
                      </a:r>
                      <a:r>
                        <a:rPr lang="ru-RU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999</a:t>
                      </a:r>
                      <a:r>
                        <a:rPr lang="ru-RU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449</a:t>
                      </a:r>
                      <a:r>
                        <a:rPr lang="ru-RU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262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508</a:t>
                      </a:r>
                      <a:r>
                        <a:rPr lang="ru-RU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256</a:t>
                      </a:r>
                      <a:r>
                        <a:rPr lang="ru-RU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567</a:t>
                      </a:r>
                      <a:r>
                        <a:rPr lang="ru-RU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marL="179388" indent="0" algn="l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Provision of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other type of services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349</a:t>
                      </a:r>
                      <a:r>
                        <a:rPr lang="ru-RU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426</a:t>
                      </a:r>
                      <a:r>
                        <a:rPr lang="ru-RU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403</a:t>
                      </a:r>
                      <a:r>
                        <a:rPr lang="ru-RU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882</a:t>
                      </a:r>
                      <a:endParaRPr lang="ru-RU" sz="2000" dirty="0"/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458 338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510 525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2" name="Picture 2" descr="C:\Users\Anuar\Downloads\Telegram Desktop\плашка1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7" b="52971"/>
          <a:stretch/>
        </p:blipFill>
        <p:spPr bwMode="auto">
          <a:xfrm>
            <a:off x="-36000" y="0"/>
            <a:ext cx="9216000" cy="64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395536" y="0"/>
            <a:ext cx="3672408" cy="645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CHARGE RATES 2017,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KZT 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85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Anuar\Downloads\Telegram Desktop\плашка1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7" b="52971"/>
          <a:stretch/>
        </p:blipFill>
        <p:spPr bwMode="auto">
          <a:xfrm>
            <a:off x="-36000" y="0"/>
            <a:ext cx="9216000" cy="64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539230"/>
              </p:ext>
            </p:extLst>
          </p:nvPr>
        </p:nvGraphicFramePr>
        <p:xfrm>
          <a:off x="188513" y="1124744"/>
          <a:ext cx="8766974" cy="446449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1503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166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  <a:endParaRPr lang="ru-RU" sz="2000" b="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 PERMIT VALIDITY</a:t>
                      </a:r>
                      <a:endParaRPr lang="ru-RU" sz="2000" b="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EB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  <a:endParaRPr lang="ru-RU" sz="20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US" sz="2400" b="1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  <a:endParaRPr lang="ru-RU" sz="2400" b="0" baseline="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extensio</a:t>
                      </a:r>
                      <a:r>
                        <a:rPr lang="en-US" sz="2000" baseline="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for 1 year</a:t>
                      </a:r>
                      <a:r>
                        <a:rPr lang="ru-RU" sz="200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2000" baseline="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without limitation</a:t>
                      </a:r>
                      <a:r>
                        <a:rPr lang="ru-RU" sz="2000" baseline="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ru-RU" sz="200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  <a:endParaRPr lang="ru-RU" sz="20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US" sz="2400" b="1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  <a:r>
                        <a:rPr lang="ru-RU" sz="240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extensio</a:t>
                      </a:r>
                      <a:r>
                        <a:rPr lang="en-US" sz="2000" baseline="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for 1 year</a:t>
                      </a:r>
                      <a:r>
                        <a:rPr lang="ru-RU" sz="200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but</a:t>
                      </a:r>
                      <a:r>
                        <a:rPr lang="en-US" sz="2000" baseline="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not more than 3 times</a:t>
                      </a:r>
                      <a:r>
                        <a:rPr lang="ru-RU" sz="2000" baseline="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ru-RU" sz="200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  <a:endParaRPr lang="ru-RU" sz="20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0" algn="l"/>
                        </a:tabLst>
                      </a:pPr>
                      <a:r>
                        <a:rPr lang="ru-RU" sz="2000" b="1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  <a:endParaRPr lang="ru-RU" sz="20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US" sz="2400" b="1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  <a:r>
                        <a:rPr lang="ru-RU" sz="2400" baseline="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aseline="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without extension</a:t>
                      </a:r>
                      <a:endParaRPr lang="ru-RU" sz="200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3131840" y="5867980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tabLst>
                <a:tab pos="447675" algn="l"/>
              </a:tabLs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extension not later than 1 month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95536" y="0"/>
            <a:ext cx="3672408" cy="645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PERMIT VALIDITY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4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nuar\Downloads\Telegram Desktop\плашка1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7" b="52971"/>
          <a:stretch/>
        </p:blipFill>
        <p:spPr bwMode="auto">
          <a:xfrm>
            <a:off x="-36000" y="0"/>
            <a:ext cx="9216000" cy="64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395536" y="0"/>
            <a:ext cx="3672408" cy="645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DIPLOMA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18" y="1196752"/>
            <a:ext cx="7598965" cy="5065976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15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nuar\Downloads\Telegram Desktop\плашка1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7" b="52971"/>
          <a:stretch/>
        </p:blipFill>
        <p:spPr bwMode="auto">
          <a:xfrm>
            <a:off x="-36000" y="0"/>
            <a:ext cx="9216000" cy="64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395536" y="0"/>
            <a:ext cx="3672408" cy="645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APOSTILLE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50" y="1138262"/>
            <a:ext cx="5245100" cy="50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160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401498" y="1772816"/>
            <a:ext cx="4935318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">
            <a:off x="5442878" y="1491268"/>
            <a:ext cx="3251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Anuar\Downloads\Telegram Desktop\плашка12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7" b="52971"/>
          <a:stretch/>
        </p:blipFill>
        <p:spPr bwMode="auto">
          <a:xfrm>
            <a:off x="-36000" y="0"/>
            <a:ext cx="9216000" cy="64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одзаголовок 2"/>
          <p:cNvSpPr txBox="1">
            <a:spLocks/>
          </p:cNvSpPr>
          <p:nvPr/>
        </p:nvSpPr>
        <p:spPr>
          <a:xfrm>
            <a:off x="395536" y="0"/>
            <a:ext cx="3672408" cy="645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LEGALIZATION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nuar\Downloads\Telegram Desktop\плашка1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7" b="52971"/>
          <a:stretch/>
        </p:blipFill>
        <p:spPr bwMode="auto">
          <a:xfrm>
            <a:off x="-36000" y="0"/>
            <a:ext cx="9216000" cy="64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одзаголовок 2"/>
          <p:cNvSpPr txBox="1">
            <a:spLocks/>
          </p:cNvSpPr>
          <p:nvPr/>
        </p:nvSpPr>
        <p:spPr>
          <a:xfrm>
            <a:off x="395536" y="0"/>
            <a:ext cx="3816424" cy="645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 BACKGROUND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650" y="836712"/>
            <a:ext cx="3884701" cy="583264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26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4722"/>
          <a:stretch/>
        </p:blipFill>
        <p:spPr bwMode="auto">
          <a:xfrm>
            <a:off x="-16937" y="-13692"/>
            <a:ext cx="9177875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7544" y="3789040"/>
            <a:ext cx="6984776" cy="2160240"/>
          </a:xfrm>
          <a:prstGeom prst="rect">
            <a:avLst/>
          </a:prstGeom>
          <a:solidFill>
            <a:srgbClr val="0D0D0D">
              <a:alpha val="7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8288" algn="l">
              <a:tabLst>
                <a:tab pos="0" algn="l"/>
              </a:tabLst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VISA TO </a:t>
            </a: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68288" algn="l">
              <a:tabLst>
                <a:tab pos="0" algn="l"/>
              </a:tabLst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KAZAKHSTAN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35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nuar\Downloads\Telegram Desktop\плашка1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7" b="52971"/>
          <a:stretch/>
        </p:blipFill>
        <p:spPr bwMode="auto">
          <a:xfrm>
            <a:off x="-36000" y="0"/>
            <a:ext cx="9216000" cy="64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250684"/>
              </p:ext>
            </p:extLst>
          </p:nvPr>
        </p:nvGraphicFramePr>
        <p:xfrm>
          <a:off x="197515" y="1196752"/>
          <a:ext cx="8766973" cy="482453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43744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924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marL="179388" indent="0" algn="l">
                        <a:spcAft>
                          <a:spcPts val="0"/>
                        </a:spcAft>
                        <a:tabLst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DESCRIPTION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109" marR="55109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EB8"/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0" algn="l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109" marR="55109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EB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1793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 of visa</a:t>
                      </a:r>
                      <a:endParaRPr lang="ru-RU" sz="20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109" marR="55109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9388" indent="0" algn="l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A,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B, C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24136">
                <a:tc>
                  <a:txBody>
                    <a:bodyPr/>
                    <a:lstStyle/>
                    <a:p>
                      <a:pPr marL="179388" indent="0" algn="l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179388" algn="l"/>
                        </a:tabLst>
                      </a:pP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entries</a:t>
                      </a:r>
                      <a:endParaRPr lang="ru-RU" sz="20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109" marR="55109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9388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1-entry, </a:t>
                      </a:r>
                    </a:p>
                    <a:p>
                      <a:pPr marL="179388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Multiple</a:t>
                      </a: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entry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268288" indent="-88900" algn="l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263525" algn="l"/>
                        </a:tabLs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Investor visa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109" marR="55109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9388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A5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179388" indent="0" algn="l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263525" algn="l"/>
                        </a:tabLs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Business visa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109" marR="55109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179388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B1,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B2, B3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0" marR="0" indent="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63525" algn="l"/>
                        </a:tabLst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 visa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109" marR="55109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C3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Подзаголовок 2"/>
          <p:cNvSpPr txBox="1">
            <a:spLocks/>
          </p:cNvSpPr>
          <p:nvPr/>
        </p:nvSpPr>
        <p:spPr>
          <a:xfrm>
            <a:off x="395536" y="0"/>
            <a:ext cx="3672408" cy="645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POINTS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28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866082"/>
              </p:ext>
            </p:extLst>
          </p:nvPr>
        </p:nvGraphicFramePr>
        <p:xfrm>
          <a:off x="197515" y="1196752"/>
          <a:ext cx="8766973" cy="455248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43744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924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marL="179388" indent="0" algn="l">
                        <a:spcAft>
                          <a:spcPts val="0"/>
                        </a:spcAft>
                        <a:tabLst>
                          <a:tab pos="88900" algn="l"/>
                          <a:tab pos="179388" algn="l"/>
                        </a:tabLs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PROCEDURE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109" marR="55109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EB8"/>
                    </a:solidFill>
                  </a:tcPr>
                </a:tc>
                <a:tc>
                  <a:txBody>
                    <a:bodyPr/>
                    <a:lstStyle/>
                    <a:p>
                      <a:pPr marL="268288" indent="-88900" algn="l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109" marR="55109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EB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marL="179388" indent="0" algn="l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263525" algn="l"/>
                        </a:tabLs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Acceptance of documents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109" marR="55109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9388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Migration service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marL="179388" indent="0" algn="l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0" algn="l"/>
                        </a:tabLst>
                      </a:pP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Registration of the company in the database</a:t>
                      </a:r>
                      <a:endParaRPr lang="ru-RU" sz="20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109" marR="55109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9388" indent="0" algn="l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On</a:t>
                      </a: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a year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marL="179388" indent="0" algn="l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179388" algn="l"/>
                        </a:tabLst>
                      </a:pP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Submission of the invitation letter</a:t>
                      </a:r>
                      <a:endParaRPr lang="ru-RU" sz="20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109" marR="55109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In 2 weeks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prior to arrival of the foreigner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52088">
                <a:tc>
                  <a:txBody>
                    <a:bodyPr/>
                    <a:lstStyle/>
                    <a:p>
                      <a:pPr marL="1793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63525" algn="l"/>
                        </a:tabLst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Processing time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109" marR="55109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From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5 business days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1" name="Picture 2" descr="C:\Users\Anuar\Downloads\Telegram Desktop\плашка1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7" b="52971"/>
          <a:stretch/>
        </p:blipFill>
        <p:spPr bwMode="auto">
          <a:xfrm>
            <a:off x="-36000" y="0"/>
            <a:ext cx="9216000" cy="64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395536" y="0"/>
            <a:ext cx="3672408" cy="645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POINTS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29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nuar\Downloads\Telegram Desktop\плашка1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7" b="52971"/>
          <a:stretch/>
        </p:blipFill>
        <p:spPr bwMode="auto">
          <a:xfrm>
            <a:off x="-36000" y="0"/>
            <a:ext cx="9216000" cy="64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7768" y="1412776"/>
            <a:ext cx="8422704" cy="1152128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WPK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is a hundred percent Kazakhstan company with 15 years of experience in providing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immigration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services: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95536" y="0"/>
            <a:ext cx="4032448" cy="645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WPK 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021288"/>
            <a:ext cx="644525" cy="64706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386383" y="5085184"/>
            <a:ext cx="84933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WPK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permanently presented in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Astana, Almaty, Atyrau, Aktau and Aksai.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23527" y="2377911"/>
            <a:ext cx="8556253" cy="341632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342900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Visa support to Kazakhstan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257175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3771900" algn="l"/>
              </a:tabLst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permits in Kazakhstan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Passport registration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Work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investors</a:t>
            </a:r>
          </a:p>
          <a:p>
            <a:pPr marL="342900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Schengen, US, UK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visas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">
              <a:lnSpc>
                <a:spcPct val="15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">
              <a:lnSpc>
                <a:spcPct val="15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Citizenship by investment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Apostille and legalization of documents</a:t>
            </a:r>
            <a:endParaRPr lang="ru-RU" dirty="0"/>
          </a:p>
          <a:p>
            <a:pPr marL="342900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Court assistance</a:t>
            </a:r>
          </a:p>
          <a:p>
            <a:pPr marL="342900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Seminars and trainings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019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048374"/>
              </p:ext>
            </p:extLst>
          </p:nvPr>
        </p:nvGraphicFramePr>
        <p:xfrm>
          <a:off x="197515" y="1196752"/>
          <a:ext cx="8766973" cy="455248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61026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marL="179388" indent="0" algn="l">
                        <a:spcAft>
                          <a:spcPts val="0"/>
                        </a:spcAft>
                        <a:tabLst>
                          <a:tab pos="88900" algn="l"/>
                          <a:tab pos="179388" algn="l"/>
                        </a:tabLs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PROCEDURE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109" marR="55109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FEES,</a:t>
                      </a:r>
                      <a:r>
                        <a:rPr lang="en-US" sz="2000" b="0" baseline="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KZT</a:t>
                      </a:r>
                      <a:endParaRPr lang="ru-RU" sz="20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EB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marL="179388" indent="0" algn="l">
                        <a:tabLst>
                          <a:tab pos="268288" algn="l"/>
                        </a:tabLst>
                      </a:pP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Approval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the invitation letters 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1 134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marL="179388" indent="0" algn="l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Issuance</a:t>
                      </a:r>
                      <a:r>
                        <a:rPr lang="ru-RU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extension of work visas in the RoK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68 070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marL="179388" indent="0" algn="l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Exit visa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1 134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52088">
                <a:tc>
                  <a:txBody>
                    <a:bodyPr/>
                    <a:lstStyle/>
                    <a:p>
                      <a:pPr marL="179388" indent="0" algn="l"/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Extension of stay under visa-free regime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15 883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2" descr="C:\Users\Anuar\Downloads\Telegram Desktop\плашка1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7" b="52971"/>
          <a:stretch/>
        </p:blipFill>
        <p:spPr bwMode="auto">
          <a:xfrm>
            <a:off x="-36000" y="0"/>
            <a:ext cx="9216000" cy="64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395536" y="0"/>
            <a:ext cx="3672408" cy="645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POINTS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09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32" r="5732"/>
          <a:stretch/>
        </p:blipFill>
        <p:spPr bwMode="auto">
          <a:xfrm>
            <a:off x="-18256" y="-13858"/>
            <a:ext cx="9180512" cy="688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67544" y="3789040"/>
            <a:ext cx="6984776" cy="2160240"/>
          </a:xfrm>
          <a:prstGeom prst="rect">
            <a:avLst/>
          </a:prstGeom>
          <a:solidFill>
            <a:srgbClr val="0D0D0D">
              <a:alpha val="7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8288" algn="l">
              <a:tabLst>
                <a:tab pos="0" algn="l"/>
              </a:tabLst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CATEGORY</a:t>
            </a:r>
          </a:p>
          <a:p>
            <a:pPr marL="268288" algn="l">
              <a:tabLst>
                <a:tab pos="0" algn="l"/>
              </a:tabLst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 THE VISA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72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nuar\Downloads\Telegram Desktop\плашка1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7" b="52971"/>
          <a:stretch/>
        </p:blipFill>
        <p:spPr bwMode="auto">
          <a:xfrm>
            <a:off x="-36000" y="0"/>
            <a:ext cx="9216000" cy="64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395536" y="0"/>
            <a:ext cx="3672408" cy="645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INVESTOR VISA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466477"/>
              </p:ext>
            </p:extLst>
          </p:nvPr>
        </p:nvGraphicFramePr>
        <p:xfrm>
          <a:off x="197515" y="1052736"/>
          <a:ext cx="8748971" cy="35318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7020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843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482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1424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TYPE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109" marR="55109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E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PURPOSE OF VISIT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109" marR="55109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E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 OF VALIDITY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109" marR="55109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E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 OF</a:t>
                      </a:r>
                      <a:r>
                        <a:rPr lang="en-US" sz="1600" b="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STAY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109" marR="55109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EB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4016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А5</a:t>
                      </a:r>
                    </a:p>
                  </a:txBody>
                  <a:tcPr marL="55109" marR="55109" marT="0" marB="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263525" marR="0" lvl="0" indent="-263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>
                          <a:tab pos="263525" algn="l"/>
                        </a:tabLst>
                        <a:defRPr/>
                      </a:pPr>
                      <a:endParaRPr lang="ru-RU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68288" indent="-268288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Investment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activity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109" marR="55109" marT="0" marB="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1-entry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up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to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90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days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lang="en-US" sz="18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duration          of visa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681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multiple-entry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up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to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years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lang="en-US" sz="18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duration          of visa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3147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755375"/>
              </p:ext>
            </p:extLst>
          </p:nvPr>
        </p:nvGraphicFramePr>
        <p:xfrm>
          <a:off x="197515" y="1052736"/>
          <a:ext cx="8748971" cy="29146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7020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843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482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1424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TYPE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109" marR="55109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E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PURPOSE OF VISIT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109" marR="55109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E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 OF VALIDITY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109" marR="55109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E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 OF</a:t>
                      </a:r>
                      <a:r>
                        <a:rPr lang="en-US" sz="1600" b="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STAY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109" marR="55109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EB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841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B1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109" marR="55109" marT="0" marB="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3525" marR="0" lvl="0" indent="-263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>
                          <a:tab pos="263525" algn="l"/>
                        </a:tabLst>
                        <a:defRPr/>
                      </a:pPr>
                      <a:endParaRPr lang="ru-RU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63525" marR="0" indent="-263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Conferences,</a:t>
                      </a:r>
                      <a:r>
                        <a:rPr lang="en-US" sz="1800" baseline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forums, concerts, cultural and other events 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263525" marR="0" indent="-263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endParaRPr lang="ru-RU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263525" marR="0" indent="-263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Meetings,</a:t>
                      </a:r>
                      <a:r>
                        <a:rPr lang="en-US" sz="1800" baseline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round tables, meetings of experts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263525" marR="0" indent="-263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109" marR="55109" marT="0" marB="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1-entry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up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to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90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days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up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to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days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6" name="Picture 2" descr="C:\Users\Anuar\Downloads\Telegram Desktop\плашка1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7" b="52971"/>
          <a:stretch/>
        </p:blipFill>
        <p:spPr bwMode="auto">
          <a:xfrm>
            <a:off x="-36000" y="0"/>
            <a:ext cx="9216000" cy="64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одзаголовок 2"/>
          <p:cNvSpPr txBox="1">
            <a:spLocks/>
          </p:cNvSpPr>
          <p:nvPr/>
        </p:nvSpPr>
        <p:spPr>
          <a:xfrm>
            <a:off x="395536" y="0"/>
            <a:ext cx="3672408" cy="645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VISA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762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nuar\Downloads\Telegram Desktop\плашка1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7" b="52971"/>
          <a:stretch/>
        </p:blipFill>
        <p:spPr bwMode="auto">
          <a:xfrm>
            <a:off x="-36000" y="0"/>
            <a:ext cx="9216000" cy="64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822646"/>
              </p:ext>
            </p:extLst>
          </p:nvPr>
        </p:nvGraphicFramePr>
        <p:xfrm>
          <a:off x="197515" y="1052736"/>
          <a:ext cx="8748971" cy="34632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7020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843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482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1424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TYPE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109" marR="55109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E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PURPOSE OF VISIT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109" marR="55109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E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 OF VALIDITY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109" marR="55109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E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 OF</a:t>
                      </a:r>
                      <a:r>
                        <a:rPr lang="en-US" sz="1600" b="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STAY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109" marR="55109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EB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6409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B1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109" marR="55109" marT="0" marB="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263525" marR="0" lvl="0" indent="-263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>
                          <a:tab pos="263525" algn="l"/>
                        </a:tabLst>
                        <a:defRPr/>
                      </a:pPr>
                      <a:endParaRPr lang="ru-RU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63525" indent="-263525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arenR" startAt="3"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Humanitarian assistance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63525" indent="-263525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arenR" startAt="3"/>
                      </a:pPr>
                      <a:endParaRPr lang="ru-RU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63525" indent="-263525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arenR" startAt="3"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Lecturing and conducting classes</a:t>
                      </a:r>
                    </a:p>
                    <a:p>
                      <a:pPr marL="263525" indent="-263525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arenR" startAt="3"/>
                      </a:pP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263525" indent="-263525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arenR" startAt="3"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Exchange programs  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student,</a:t>
                      </a:r>
                      <a:r>
                        <a:rPr lang="en-US" sz="1800" baseline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school)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263525" indent="-263525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arenR" startAt="3"/>
                      </a:pPr>
                      <a:endParaRPr lang="ru-RU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109" marR="55109" marT="0" marB="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1-entry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up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to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90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days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up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to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days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681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multiple-entry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up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to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year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more than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days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</a:t>
                      </a:r>
                      <a:r>
                        <a:rPr lang="en-US" sz="18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each entry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aseline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Подзаголовок 2"/>
          <p:cNvSpPr txBox="1">
            <a:spLocks/>
          </p:cNvSpPr>
          <p:nvPr/>
        </p:nvSpPr>
        <p:spPr>
          <a:xfrm>
            <a:off x="395536" y="0"/>
            <a:ext cx="3672408" cy="645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VISA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4414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526166"/>
              </p:ext>
            </p:extLst>
          </p:nvPr>
        </p:nvGraphicFramePr>
        <p:xfrm>
          <a:off x="197515" y="1052736"/>
          <a:ext cx="8748971" cy="331236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7020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843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482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1424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TYPE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109" marR="55109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E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PURPOSE OF VISIT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109" marR="55109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E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 OF VALIDITY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109" marR="55109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E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 OF</a:t>
                      </a:r>
                      <a:r>
                        <a:rPr lang="en-US" sz="1600" b="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STAY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109" marR="55109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EB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008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B2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109" marR="55109" marT="0" marB="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263525" marR="0" lvl="0" indent="-263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>
                          <a:tab pos="263525" algn="l"/>
                        </a:tabLst>
                        <a:defRPr/>
                      </a:pPr>
                      <a:endParaRPr lang="ru-RU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68288" indent="-268288" algn="l">
                        <a:lnSpc>
                          <a:spcPct val="100000"/>
                        </a:lnSpc>
                        <a:spcAft>
                          <a:spcPts val="0"/>
                        </a:spcAft>
                        <a:buAutoNum type="arabicParenR"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Installation</a:t>
                      </a:r>
                      <a:r>
                        <a:rPr lang="en-US" sz="1800" baseline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maintenance of the equipment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268288" indent="-268288" algn="l">
                        <a:lnSpc>
                          <a:spcPct val="100000"/>
                        </a:lnSpc>
                        <a:spcAft>
                          <a:spcPts val="0"/>
                        </a:spcAft>
                        <a:buAutoNum type="arabicParenR"/>
                      </a:pPr>
                      <a:endParaRPr lang="ru-RU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268288" indent="-268288" algn="l">
                        <a:lnSpc>
                          <a:spcPct val="100000"/>
                        </a:lnSpc>
                        <a:spcAft>
                          <a:spcPts val="0"/>
                        </a:spcAft>
                        <a:buAutoNum type="arabicParenR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Provision of the consulting and auditing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services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109" marR="55109" marT="0" marB="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1-entry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up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to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90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days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up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to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days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121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multiple-entry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up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to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180 days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up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to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90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days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2" name="Picture 2" descr="C:\Users\Anuar\Downloads\Telegram Desktop\плашка1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7" b="52971"/>
          <a:stretch/>
        </p:blipFill>
        <p:spPr bwMode="auto">
          <a:xfrm>
            <a:off x="-36000" y="0"/>
            <a:ext cx="9216000" cy="64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395536" y="0"/>
            <a:ext cx="3672408" cy="645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VISA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8983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96310"/>
              </p:ext>
            </p:extLst>
          </p:nvPr>
        </p:nvGraphicFramePr>
        <p:xfrm>
          <a:off x="197515" y="1052736"/>
          <a:ext cx="8748971" cy="346328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7020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843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482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1424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200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TYPE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109" marR="55109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E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PURPOSE OF VISIT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109" marR="55109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E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 OF VALIDITY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109" marR="55109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E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 OF</a:t>
                      </a:r>
                      <a:r>
                        <a:rPr lang="en-US" sz="1600" b="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STAY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109" marR="55109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EB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807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B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109" marR="55109" marT="0" marB="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263525" marR="0" lvl="0" indent="-263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>
                          <a:tab pos="263525" algn="l"/>
                        </a:tabLst>
                        <a:defRPr/>
                      </a:pPr>
                      <a:endParaRPr lang="ru-RU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63525" marR="0" lvl="0" indent="-263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>
                          <a:tab pos="263525" algn="l"/>
                        </a:tabLst>
                        <a:defRPr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Negotiations, conclusion</a:t>
                      </a:r>
                      <a:r>
                        <a:rPr lang="en-US" sz="18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the agreements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63525" marR="0" lvl="0" indent="-263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>
                          <a:tab pos="263525" algn="l"/>
                        </a:tabLst>
                        <a:defRPr/>
                      </a:pPr>
                      <a:endParaRPr lang="ru-RU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63525" marR="0" lvl="0" indent="-263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>
                          <a:tab pos="263525" algn="l"/>
                        </a:tabLst>
                        <a:defRPr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shareholders</a:t>
                      </a:r>
                      <a:r>
                        <a:rPr lang="en-US" sz="18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board of the directors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109" marR="55109" marT="0" marB="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1-entry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up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to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90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days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up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to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days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681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multiple-entry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up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to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year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more than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days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</a:t>
                      </a:r>
                      <a:r>
                        <a:rPr lang="en-US" sz="18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each entry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" name="Picture 2" descr="C:\Users\Anuar\Downloads\Telegram Desktop\плашка1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7" b="52971"/>
          <a:stretch/>
        </p:blipFill>
        <p:spPr bwMode="auto">
          <a:xfrm>
            <a:off x="-36000" y="0"/>
            <a:ext cx="9216000" cy="64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395536" y="0"/>
            <a:ext cx="3672408" cy="645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VISA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8978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684808"/>
              </p:ext>
            </p:extLst>
          </p:nvPr>
        </p:nvGraphicFramePr>
        <p:xfrm>
          <a:off x="197515" y="1052736"/>
          <a:ext cx="8748971" cy="24574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7020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843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482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1424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TYPE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109" marR="55109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E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PURPOSE OF VISIT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109" marR="55109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E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 OF VALIDITY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109" marR="55109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E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 OF</a:t>
                      </a:r>
                      <a:r>
                        <a:rPr lang="en-US" sz="1600" b="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STAY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109" marR="55109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EB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841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C3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109" marR="55109" marT="0" marB="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3525" marR="0" lvl="0" indent="-263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>
                          <a:tab pos="263525" algn="l"/>
                        </a:tabLst>
                        <a:defRPr/>
                      </a:pPr>
                      <a:endParaRPr lang="ru-RU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63525" marR="0" indent="-263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Employment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263525" marR="0" indent="-263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5109" marR="55109" marT="0" marB="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multiple-entry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up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to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years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  <a:r>
                        <a:rPr lang="en-US" sz="18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till work permit validity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lang="en-US" sz="18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duration          of visa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6" name="Picture 2" descr="C:\Users\Anuar\Downloads\Telegram Desktop\плашка1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7" b="52971"/>
          <a:stretch/>
        </p:blipFill>
        <p:spPr bwMode="auto">
          <a:xfrm>
            <a:off x="-36000" y="0"/>
            <a:ext cx="9216000" cy="64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395536" y="0"/>
            <a:ext cx="3672408" cy="645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VISA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3813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83780" y="-27000"/>
            <a:ext cx="9311560" cy="69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7544" y="3789040"/>
            <a:ext cx="6984776" cy="2160240"/>
          </a:xfrm>
          <a:prstGeom prst="rect">
            <a:avLst/>
          </a:prstGeom>
          <a:solidFill>
            <a:srgbClr val="0D0D0D">
              <a:alpha val="7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8288" algn="l">
              <a:tabLst>
                <a:tab pos="0" algn="l"/>
              </a:tabLst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VISA WAIVER           PROGRAM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64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52120" y="905525"/>
            <a:ext cx="86409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100" b="1" dirty="0">
                <a:solidFill>
                  <a:srgbClr val="379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00192" y="990163"/>
            <a:ext cx="25922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COUNTRIES</a:t>
            </a:r>
            <a:endParaRPr lang="ru-RU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VISA-FREE REGIME</a:t>
            </a:r>
            <a:endParaRPr lang="ru-RU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C:\Users\Anuar\Downloads\Telegram Desktop\плашка1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7" b="52971"/>
          <a:stretch/>
        </p:blipFill>
        <p:spPr bwMode="auto">
          <a:xfrm>
            <a:off x="-36000" y="0"/>
            <a:ext cx="9216000" cy="64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одзаголовок 2"/>
          <p:cNvSpPr txBox="1">
            <a:spLocks/>
          </p:cNvSpPr>
          <p:nvPr/>
        </p:nvSpPr>
        <p:spPr>
          <a:xfrm>
            <a:off x="395536" y="0"/>
            <a:ext cx="3672408" cy="645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VISA-FREE REGIME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E:\Documents\Правила\2017\МВД МИД\45 стра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31" y="1930476"/>
            <a:ext cx="8383338" cy="430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377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nuar\Downloads\Telegram Desktop\плашка1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7" b="52971"/>
          <a:stretch/>
        </p:blipFill>
        <p:spPr bwMode="auto">
          <a:xfrm>
            <a:off x="-36000" y="0"/>
            <a:ext cx="9216000" cy="64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23" y="1605910"/>
            <a:ext cx="8529355" cy="419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0"/>
            <a:ext cx="4032448" cy="645459"/>
          </a:xfrm>
        </p:spPr>
        <p:txBody>
          <a:bodyPr anchor="ctr">
            <a:no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CLIENTS 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021288"/>
            <a:ext cx="644525" cy="64706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809582" y="1052736"/>
            <a:ext cx="7524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WE ARE TRUSTED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140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905707"/>
              </p:ext>
            </p:extLst>
          </p:nvPr>
        </p:nvGraphicFramePr>
        <p:xfrm>
          <a:off x="197514" y="1052736"/>
          <a:ext cx="8748972" cy="4896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904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6625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20056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EB8"/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0" algn="l"/>
                      <a:r>
                        <a:rPr lang="en-US" sz="2000" b="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lang="ru-RU" sz="2000" b="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EB8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CONDITIONS</a:t>
                      </a:r>
                      <a:endParaRPr lang="ru-RU" sz="2000" b="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EB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9211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9388" indent="0" algn="l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 of stay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days</a:t>
                      </a:r>
                      <a:r>
                        <a:rPr lang="en-US" sz="2000" b="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at each entry</a:t>
                      </a:r>
                      <a:endParaRPr lang="ru-RU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211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Purpose of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visit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Business, tourism, private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921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9388" indent="0" algn="l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Order of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registration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Without registration for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up to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days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793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stamps in the migration card)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080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9388" indent="0" algn="l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Extension of stay</a:t>
                      </a:r>
                    </a:p>
                    <a:p>
                      <a:pPr marL="179388" indent="0" algn="l"/>
                      <a:r>
                        <a:rPr lang="ru-RU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issuance of business visa</a:t>
                      </a:r>
                      <a:r>
                        <a:rPr lang="ru-RU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</a:t>
                      </a:r>
                      <a:r>
                        <a:rPr lang="en-US" sz="2000" b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entry</a:t>
                      </a:r>
                      <a:r>
                        <a:rPr lang="en-US" sz="2000" b="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visa for up to</a:t>
                      </a:r>
                      <a:r>
                        <a:rPr lang="ru-RU" sz="2000" b="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days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9211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9388" indent="0" algn="l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Issuance of work visa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</a:t>
                      </a:r>
                      <a:r>
                        <a:rPr lang="en-US" sz="2000" b="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work permit available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2" name="Picture 2" descr="C:\Users\Anuar\Downloads\Telegram Desktop\плашка1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7" b="52971"/>
          <a:stretch/>
        </p:blipFill>
        <p:spPr bwMode="auto">
          <a:xfrm>
            <a:off x="-36000" y="0"/>
            <a:ext cx="9216000" cy="64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395536" y="0"/>
            <a:ext cx="3672408" cy="645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VISA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REGIME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7869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9" r="1647"/>
          <a:stretch/>
        </p:blipFill>
        <p:spPr bwMode="auto">
          <a:xfrm>
            <a:off x="-40341" y="-13692"/>
            <a:ext cx="922468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67544" y="3789040"/>
            <a:ext cx="6984776" cy="2160240"/>
          </a:xfrm>
          <a:prstGeom prst="rect">
            <a:avLst/>
          </a:prstGeom>
          <a:solidFill>
            <a:srgbClr val="0D0D0D">
              <a:alpha val="7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8288" algn="l">
              <a:tabLst>
                <a:tab pos="0" algn="l"/>
              </a:tabLst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PASSPORT REGISTRATION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52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57979"/>
            <a:ext cx="2023966" cy="176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C:\Users\Anuar\Downloads\Telegram Desktop\плашка1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7" b="52971"/>
          <a:stretch/>
        </p:blipFill>
        <p:spPr bwMode="auto">
          <a:xfrm>
            <a:off x="-36000" y="0"/>
            <a:ext cx="9216000" cy="64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я со стрелкой 17"/>
          <p:cNvCxnSpPr/>
          <p:nvPr/>
        </p:nvCxnSpPr>
        <p:spPr>
          <a:xfrm>
            <a:off x="2627784" y="3501008"/>
            <a:ext cx="544208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392" y="1772816"/>
            <a:ext cx="5393080" cy="34848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Подзаголовок 2"/>
          <p:cNvSpPr txBox="1">
            <a:spLocks/>
          </p:cNvSpPr>
          <p:nvPr/>
        </p:nvSpPr>
        <p:spPr>
          <a:xfrm>
            <a:off x="395536" y="0"/>
            <a:ext cx="3672408" cy="645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MIGRATION CARD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74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80928"/>
            <a:ext cx="1987063" cy="168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221287" y="3933056"/>
            <a:ext cx="97444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5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MIGRATION POLICE</a:t>
            </a:r>
            <a:endParaRPr lang="ru-RU" sz="75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3318703" y="3645024"/>
            <a:ext cx="544208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53794"/>
            <a:ext cx="4104456" cy="515552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2" descr="C:\Users\Anuar\Downloads\Telegram Desktop\плашка12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7" b="52971"/>
          <a:stretch/>
        </p:blipFill>
        <p:spPr bwMode="auto">
          <a:xfrm>
            <a:off x="-36000" y="0"/>
            <a:ext cx="9216000" cy="64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одзаголовок 2"/>
          <p:cNvSpPr txBox="1">
            <a:spLocks/>
          </p:cNvSpPr>
          <p:nvPr/>
        </p:nvSpPr>
        <p:spPr>
          <a:xfrm>
            <a:off x="395536" y="0"/>
            <a:ext cx="3672408" cy="645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PASSPORT REGISTRATION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7544" y="4813358"/>
            <a:ext cx="34258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47675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Passport registration is required</a:t>
            </a:r>
          </a:p>
          <a:p>
            <a:pPr algn="ctr">
              <a:tabLst>
                <a:tab pos="447675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within </a:t>
            </a:r>
            <a:r>
              <a:rPr lang="en-US" b="1" dirty="0">
                <a:solidFill>
                  <a:srgbClr val="F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calendar days  </a:t>
            </a:r>
            <a:endParaRPr lang="ru-RU" b="1" dirty="0">
              <a:solidFill>
                <a:srgbClr val="FA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23820" y="1844371"/>
            <a:ext cx="1680428" cy="1477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508104" y="2132856"/>
            <a:ext cx="1680428" cy="1477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07024" y="3740304"/>
            <a:ext cx="2053208" cy="192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419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Anuar\Downloads\Telegram Desktop\плашка1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7" b="52971"/>
          <a:stretch/>
        </p:blipFill>
        <p:spPr bwMode="auto">
          <a:xfrm>
            <a:off x="-36000" y="0"/>
            <a:ext cx="9216000" cy="64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15516" y="1340768"/>
            <a:ext cx="87129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7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Passport registration is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not required for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179387"/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625475" indent="-446088">
              <a:buFont typeface="Wingdings 3" panose="05040102010807070707" pitchFamily="18" charset="2"/>
              <a:buChar char="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Citizens of 45 countries of visa-free regime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625475" indent="-446088">
              <a:buFont typeface="Wingdings 3" panose="05040102010807070707" pitchFamily="18" charset="2"/>
              <a:buChar char=""/>
            </a:pP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marL="179387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79387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Migration card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is not required for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179387"/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625475" indent="-446088">
              <a:buFont typeface="Wingdings 3" panose="05040102010807070707" pitchFamily="18" charset="2"/>
              <a:buChar char="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Holders of A5 investor visa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625475" indent="-446088">
              <a:buFont typeface="Wingdings 3" panose="05040102010807070707" pitchFamily="18" charset="2"/>
              <a:buChar char=""/>
            </a:pP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marL="625475" indent="-446088">
              <a:buFont typeface="Wingdings 3" panose="05040102010807070707" pitchFamily="18" charset="2"/>
              <a:buChar char="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Children under 16 years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625475" indent="-446088">
              <a:buFont typeface="Wingdings 3" panose="05040102010807070707" pitchFamily="18" charset="2"/>
              <a:buChar char=""/>
            </a:pP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marL="625475" indent="-446088">
              <a:buFont typeface="Wingdings 3" panose="05040102010807070707" pitchFamily="18" charset="2"/>
              <a:buChar char="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Holders diplomatic, service passports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95536" y="0"/>
            <a:ext cx="3672408" cy="645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EXEMPTION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33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17341" y="2017769"/>
            <a:ext cx="9178682" cy="2822463"/>
            <a:chOff x="-16680" y="2035327"/>
            <a:chExt cx="9178682" cy="2822463"/>
          </a:xfrm>
        </p:grpSpPr>
        <p:pic>
          <p:nvPicPr>
            <p:cNvPr id="3076" name="Picture 4" descr="C:\Users\Anuar\Desktop\Photos for site\1-1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78" r="59340" b="18595"/>
            <a:stretch/>
          </p:blipFill>
          <p:spPr bwMode="auto">
            <a:xfrm>
              <a:off x="-16680" y="2035327"/>
              <a:ext cx="4588680" cy="2822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3" descr="C:\Users\Anuar\Downloads\Telegram Desktop\плашка с лого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3" t="1" b="1200"/>
            <a:stretch/>
          </p:blipFill>
          <p:spPr bwMode="auto">
            <a:xfrm>
              <a:off x="4325634" y="2035327"/>
              <a:ext cx="4836368" cy="2822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Заголовок 1"/>
            <p:cNvSpPr txBox="1">
              <a:spLocks/>
            </p:cNvSpPr>
            <p:nvPr/>
          </p:nvSpPr>
          <p:spPr>
            <a:xfrm>
              <a:off x="827584" y="2035328"/>
              <a:ext cx="6912768" cy="282246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tabLst>
                  <a:tab pos="0" algn="l"/>
                </a:tabLst>
              </a:pPr>
              <a:r>
                <a:rPr lang="en-US" sz="4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THANK YOU</a:t>
              </a:r>
              <a:endParaRPr lang="ru-RU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557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4" r="2494" b="16516"/>
          <a:stretch/>
        </p:blipFill>
        <p:spPr bwMode="auto">
          <a:xfrm>
            <a:off x="-18255" y="0"/>
            <a:ext cx="91805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67544" y="3789040"/>
            <a:ext cx="7416824" cy="2160240"/>
          </a:xfrm>
          <a:prstGeom prst="rect">
            <a:avLst/>
          </a:prstGeom>
          <a:solidFill>
            <a:srgbClr val="0D0D0D">
              <a:alpha val="7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8288" algn="l">
              <a:tabLst>
                <a:tab pos="0" algn="l"/>
              </a:tabLst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WORK PERMITS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&amp;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VISAS</a:t>
            </a:r>
          </a:p>
          <a:p>
            <a:pPr marL="268288" algn="l">
              <a:tabLst>
                <a:tab pos="0" algn="l"/>
              </a:tabLst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FOREIGN EXPATS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80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nuar\Downloads\Telegram Desktop\плашка1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7" b="52971"/>
          <a:stretch/>
        </p:blipFill>
        <p:spPr bwMode="auto">
          <a:xfrm>
            <a:off x="-36000" y="0"/>
            <a:ext cx="9216000" cy="64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344616"/>
              </p:ext>
            </p:extLst>
          </p:nvPr>
        </p:nvGraphicFramePr>
        <p:xfrm>
          <a:off x="197515" y="1196752"/>
          <a:ext cx="8766973" cy="446449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43744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924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marL="179388" indent="0" algn="l"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QUOTA</a:t>
                      </a:r>
                      <a:r>
                        <a:rPr lang="en-US" sz="2000" b="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REQUEST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109" marR="55109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0" algn="l"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RED</a:t>
                      </a:r>
                      <a:r>
                        <a:rPr lang="en-US" sz="2000" b="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FLAGS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109" marR="55109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marL="1793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Deadline</a:t>
                      </a:r>
                      <a:endParaRPr lang="ru-RU" sz="20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109" marR="55109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9388" indent="0" algn="l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Til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l 31</a:t>
                      </a:r>
                      <a:r>
                        <a:rPr lang="en-US" sz="2800" b="1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July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marL="179388" indent="0" algn="l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179388" algn="l"/>
                        </a:tabLst>
                      </a:pP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 of submission</a:t>
                      </a:r>
                      <a:endParaRPr lang="ru-RU" sz="20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109" marR="55109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9388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each region where work performed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marL="179388" indent="0" algn="l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179388" algn="l"/>
                        </a:tabLst>
                      </a:pP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Quota allocation</a:t>
                      </a:r>
                      <a:endParaRPr lang="ru-RU" sz="20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109" marR="55109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9388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By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type of business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marL="179388" indent="0" algn="l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179388" algn="l"/>
                        </a:tabLst>
                      </a:pP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Authority  </a:t>
                      </a:r>
                      <a:endParaRPr lang="ru-RU" sz="20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109" marR="55109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9388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Committee</a:t>
                      </a: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Подзаголовок 2"/>
          <p:cNvSpPr txBox="1">
            <a:spLocks/>
          </p:cNvSpPr>
          <p:nvPr/>
        </p:nvSpPr>
        <p:spPr>
          <a:xfrm>
            <a:off x="395536" y="0"/>
            <a:ext cx="3024336" cy="645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QUOTA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07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052736"/>
            <a:ext cx="90170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Users\Anuar\Downloads\Telegram Desktop\плашка1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7" b="52971"/>
          <a:stretch/>
        </p:blipFill>
        <p:spPr bwMode="auto">
          <a:xfrm>
            <a:off x="-36000" y="0"/>
            <a:ext cx="9216000" cy="64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395536" y="0"/>
            <a:ext cx="4176464" cy="645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QUOTA REQUEST TEMPLATE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17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Anuar\Downloads\Telegram Desktop\плашка1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7" b="52971"/>
          <a:stretch/>
        </p:blipFill>
        <p:spPr bwMode="auto">
          <a:xfrm>
            <a:off x="-36000" y="0"/>
            <a:ext cx="9216000" cy="64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395536" y="0"/>
            <a:ext cx="3672408" cy="645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PERMIT TEMPLATE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204" y="836712"/>
            <a:ext cx="4537593" cy="5854959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30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Anuar\Downloads\Telegram Desktop\плашка1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7" b="52971"/>
          <a:stretch/>
        </p:blipFill>
        <p:spPr bwMode="auto">
          <a:xfrm>
            <a:off x="-36000" y="0"/>
            <a:ext cx="9216000" cy="64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4" name="Таблица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172899"/>
              </p:ext>
            </p:extLst>
          </p:nvPr>
        </p:nvGraphicFramePr>
        <p:xfrm>
          <a:off x="188513" y="1052736"/>
          <a:ext cx="8766974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0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954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90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95143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20056"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 PERMIT IS NOT REQUIRED FOR</a:t>
                      </a:r>
                      <a:endParaRPr lang="ru-RU" sz="2400" b="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EB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8014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Citizens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Russia, Belarus, Armenia, Kyrgyzstan (EEU)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lvl="0" indent="0" algn="ctr">
                        <a:buFont typeface="+mj-lt"/>
                        <a:buNone/>
                      </a:pP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Sportsmen, actors, teachers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Chief</a:t>
                      </a:r>
                      <a:r>
                        <a:rPr lang="en-US" sz="18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executives of the foreign Branches and Representative offices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Participants of special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economic zones</a:t>
                      </a:r>
                      <a:endParaRPr lang="ru-RU" sz="18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Investors 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Foreigners applying for self-employment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lvl="0" indent="0" algn="ctr">
                        <a:buFont typeface="+mj-lt"/>
                        <a:buNone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Crew members of sea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vessels, air transport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Foreigners </a:t>
                      </a:r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resident permits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Подзаголовок 2"/>
          <p:cNvSpPr txBox="1">
            <a:spLocks/>
          </p:cNvSpPr>
          <p:nvPr/>
        </p:nvSpPr>
        <p:spPr>
          <a:xfrm>
            <a:off x="395536" y="0"/>
            <a:ext cx="3672408" cy="645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EXEMPTION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15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897809"/>
              </p:ext>
            </p:extLst>
          </p:nvPr>
        </p:nvGraphicFramePr>
        <p:xfrm>
          <a:off x="188514" y="1052736"/>
          <a:ext cx="8766973" cy="446449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2142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974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552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marL="179388" indent="0" algn="l">
                        <a:spcAft>
                          <a:spcPts val="0"/>
                        </a:spcAft>
                        <a:tabLst>
                          <a:tab pos="358775" algn="l"/>
                        </a:tabLs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CATEGORY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109" marR="55109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EB8"/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0" algn="l"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DESCRIPTION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109" marR="55109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E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RATIO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*,</a:t>
                      </a:r>
                      <a:r>
                        <a:rPr lang="ru-RU" sz="2000" b="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%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109" marR="55109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EB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marL="179388" indent="0" algn="l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0" algn="l"/>
                        </a:tabLs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20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  <a:endParaRPr lang="ru-RU" sz="20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109" marR="55109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indent="0" algn="l">
                        <a:spcAft>
                          <a:spcPts val="0"/>
                        </a:spcAft>
                      </a:pPr>
                      <a:r>
                        <a:rPr lang="en-US" sz="2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Chief executives and deputies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70</a:t>
                      </a:r>
                      <a:r>
                        <a:rPr lang="ru-RU" sz="3200" b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marL="179388" indent="0" algn="l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0" algn="l"/>
                        </a:tabLs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20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  <a:endParaRPr lang="ru-RU" sz="20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109" marR="55109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indent="0" algn="l">
                        <a:spcAft>
                          <a:spcPts val="0"/>
                        </a:spcAft>
                      </a:pPr>
                      <a:r>
                        <a:rPr lang="en-US" sz="2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Heads of</a:t>
                      </a:r>
                      <a:r>
                        <a:rPr lang="en-US" sz="20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structural divisions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marL="179388" indent="0" algn="l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0" algn="l"/>
                        </a:tabLs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20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  <a:endParaRPr lang="ru-RU" sz="20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109" marR="55109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indent="0" algn="l">
                        <a:spcAft>
                          <a:spcPts val="0"/>
                        </a:spcAft>
                      </a:pPr>
                      <a:r>
                        <a:rPr lang="en-US" sz="2000" b="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Specialists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90</a:t>
                      </a:r>
                      <a:r>
                        <a:rPr lang="ru-RU" sz="3200" b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marL="1793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20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  <a:endParaRPr lang="ru-RU" sz="20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109" marR="55109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indent="0" algn="l">
                        <a:spcAft>
                          <a:spcPts val="0"/>
                        </a:spcAft>
                      </a:pPr>
                      <a:r>
                        <a:rPr lang="en-US" sz="2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Qualified</a:t>
                      </a:r>
                      <a:r>
                        <a:rPr lang="en-US" sz="20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workers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563888" y="5795972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except citizens of EEU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2" name="Picture 2" descr="C:\Users\Anuar\Downloads\Telegram Desktop\плашка1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7" b="52971"/>
          <a:stretch/>
        </p:blipFill>
        <p:spPr bwMode="auto">
          <a:xfrm>
            <a:off x="-36000" y="0"/>
            <a:ext cx="9216000" cy="64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395536" y="0"/>
            <a:ext cx="3672408" cy="645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CONTENT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15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25159</TotalTime>
  <Words>886</Words>
  <Application>Microsoft Office PowerPoint</Application>
  <PresentationFormat>Экран (4:3)</PresentationFormat>
  <Paragraphs>356</Paragraphs>
  <Slides>35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Презентация PowerPoint</vt:lpstr>
      <vt:lpstr>WPK is a hundred percent Kazakhstan company with 15 years of experience in providing immigration services: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CAPC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Визы и рабочие разрешения</dc:title>
  <dc:creator>Anuar Munbayev</dc:creator>
  <cp:lastModifiedBy>Anuar Munbayev</cp:lastModifiedBy>
  <cp:revision>3964</cp:revision>
  <cp:lastPrinted>2017-06-02T03:57:01Z</cp:lastPrinted>
  <dcterms:created xsi:type="dcterms:W3CDTF">2014-02-08T10:17:48Z</dcterms:created>
  <dcterms:modified xsi:type="dcterms:W3CDTF">2017-10-26T11:03:06Z</dcterms:modified>
</cp:coreProperties>
</file>